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345" r:id="rId2"/>
    <p:sldId id="257" r:id="rId3"/>
    <p:sldId id="258" r:id="rId4"/>
    <p:sldId id="259" r:id="rId5"/>
    <p:sldId id="34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4" r:id="rId36"/>
    <p:sldId id="295" r:id="rId37"/>
    <p:sldId id="296" r:id="rId38"/>
    <p:sldId id="297" r:id="rId39"/>
    <p:sldId id="347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2" r:id="rId50"/>
    <p:sldId id="313" r:id="rId51"/>
    <p:sldId id="314" r:id="rId52"/>
    <p:sldId id="348" r:id="rId53"/>
    <p:sldId id="358" r:id="rId54"/>
    <p:sldId id="350" r:id="rId55"/>
    <p:sldId id="351" r:id="rId56"/>
    <p:sldId id="359" r:id="rId57"/>
    <p:sldId id="353" r:id="rId58"/>
    <p:sldId id="352" r:id="rId59"/>
    <p:sldId id="360" r:id="rId60"/>
    <p:sldId id="354" r:id="rId61"/>
    <p:sldId id="361" r:id="rId62"/>
    <p:sldId id="356" r:id="rId63"/>
    <p:sldId id="310" r:id="rId64"/>
    <p:sldId id="311" r:id="rId65"/>
    <p:sldId id="362" r:id="rId66"/>
    <p:sldId id="363" r:id="rId67"/>
    <p:sldId id="357" r:id="rId68"/>
    <p:sldId id="364" r:id="rId69"/>
    <p:sldId id="365" r:id="rId70"/>
    <p:sldId id="366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726"/>
  </p:normalViewPr>
  <p:slideViewPr>
    <p:cSldViewPr snapToGrid="0">
      <p:cViewPr varScale="1">
        <p:scale>
          <a:sx n="60" d="100"/>
          <a:sy n="60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is used everywhere to answer hard questions and make tough decisions: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scientific tests involve making assumptions — many of them justified, or will be violated in a different scenarios (say ML)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These are sample data science questions from UCB Data Science course</a:t>
            </a:r>
          </a:p>
        </p:txBody>
      </p:sp>
    </p:spTree>
    <p:extLst>
      <p:ext uri="{BB962C8B-B14F-4D97-AF65-F5344CB8AC3E}">
        <p14:creationId xmlns:p14="http://schemas.microsoft.com/office/powerpoint/2010/main" val="13899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steel sheets are used to make a car</a:t>
            </a:r>
          </a:p>
          <a:p>
            <a:endParaRPr/>
          </a:p>
          <a:p>
            <a:r>
              <a:t>There are 39 types of defects that the factory operators wanted to detect using computer vision</a:t>
            </a:r>
          </a:p>
          <a:p>
            <a:endParaRPr/>
          </a:p>
          <a:p>
            <a:r>
              <a:t>Target: 90.0% because that is how well human inspectors can spot these types of defects</a:t>
            </a:r>
          </a:p>
          <a:p>
            <a:endParaRPr/>
          </a:p>
          <a:p>
            <a:r>
              <a:t>This is important because you don’t want to buy a car and then find out some defects in the door of the car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501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18184">
              <a:lnSpc>
                <a:spcPct val="100000"/>
              </a:lnSpc>
              <a:spcBef>
                <a:spcPts val="0"/>
              </a:spcBef>
              <a:buSzTx/>
              <a:buNone/>
              <a:defRPr sz="3132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6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167878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z="9000" b="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833937" y="2143125"/>
            <a:ext cx="7090173" cy="9786938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997603" indent="-680103" defTabSz="821531">
              <a:lnSpc>
                <a:spcPct val="100000"/>
              </a:lnSpc>
              <a:spcBef>
                <a:spcPts val="5300"/>
              </a:spcBef>
              <a:buSzPct val="171000"/>
              <a:defRPr sz="4400">
                <a:latin typeface="Gill Sans"/>
                <a:ea typeface="Gill Sans"/>
                <a:cs typeface="Gill Sans"/>
                <a:sym typeface="Gill Sans"/>
              </a:defRPr>
            </a:lvl1pPr>
            <a:lvl2pPr marL="1442103" indent="-680103" defTabSz="821531">
              <a:lnSpc>
                <a:spcPct val="100000"/>
              </a:lnSpc>
              <a:spcBef>
                <a:spcPts val="5300"/>
              </a:spcBef>
              <a:buSzPct val="171000"/>
              <a:defRPr sz="4400">
                <a:latin typeface="Gill Sans"/>
                <a:ea typeface="Gill Sans"/>
                <a:cs typeface="Gill Sans"/>
                <a:sym typeface="Gill Sans"/>
              </a:defRPr>
            </a:lvl2pPr>
            <a:lvl3pPr marL="1886603" indent="-680103" defTabSz="821531">
              <a:lnSpc>
                <a:spcPct val="100000"/>
              </a:lnSpc>
              <a:spcBef>
                <a:spcPts val="5300"/>
              </a:spcBef>
              <a:buSzPct val="171000"/>
              <a:defRPr sz="4400">
                <a:latin typeface="Gill Sans"/>
                <a:ea typeface="Gill Sans"/>
                <a:cs typeface="Gill Sans"/>
                <a:sym typeface="Gill Sans"/>
              </a:defRPr>
            </a:lvl3pPr>
            <a:lvl4pPr marL="2331103" indent="-680103" defTabSz="821531">
              <a:lnSpc>
                <a:spcPct val="100000"/>
              </a:lnSpc>
              <a:spcBef>
                <a:spcPts val="5300"/>
              </a:spcBef>
              <a:buSzPct val="171000"/>
              <a:defRPr sz="4400">
                <a:latin typeface="Gill Sans"/>
                <a:ea typeface="Gill Sans"/>
                <a:cs typeface="Gill Sans"/>
                <a:sym typeface="Gill Sans"/>
              </a:defRPr>
            </a:lvl4pPr>
            <a:lvl5pPr marL="2775603" indent="-680103" defTabSz="821531">
              <a:lnSpc>
                <a:spcPct val="100000"/>
              </a:lnSpc>
              <a:spcBef>
                <a:spcPts val="5300"/>
              </a:spcBef>
              <a:buSzPct val="171000"/>
              <a:defRPr sz="44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485298" y="12800806"/>
            <a:ext cx="790576" cy="879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169664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z="9000" b="0" spc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6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2125265"/>
            <a:ext cx="14716126" cy="9804798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Gill Sans"/>
                <a:ea typeface="Gill Sans"/>
                <a:cs typeface="Gill Sans"/>
                <a:sym typeface="Gill Sans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Gill Sans"/>
                <a:ea typeface="Gill Sans"/>
                <a:cs typeface="Gill Sans"/>
                <a:sym typeface="Gill Sans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Gill Sans"/>
                <a:ea typeface="Gill Sans"/>
                <a:cs typeface="Gill Sans"/>
                <a:sym typeface="Gill Sans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538876" y="12836524"/>
            <a:ext cx="790576" cy="879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1412871" y="2024186"/>
            <a:ext cx="21345046" cy="1864174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defTabSz="1219200">
              <a:lnSpc>
                <a:spcPct val="100000"/>
              </a:lnSpc>
              <a:defRPr sz="8000" spc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195" name="Rectangle 4"/>
          <p:cNvSpPr/>
          <p:nvPr/>
        </p:nvSpPr>
        <p:spPr>
          <a:xfrm>
            <a:off x="-1" y="2554218"/>
            <a:ext cx="220438" cy="1032527"/>
          </a:xfrm>
          <a:prstGeom prst="rect">
            <a:avLst/>
          </a:prstGeom>
          <a:solidFill>
            <a:srgbClr val="003B74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90549" y="759858"/>
            <a:ext cx="9867900" cy="673100"/>
          </a:xfrm>
          <a:prstGeom prst="rect">
            <a:avLst/>
          </a:prstGeom>
        </p:spPr>
        <p:txBody>
          <a:bodyPr lIns="121919" tIns="121919" rIns="121919" bIns="121919"/>
          <a:lstStyle>
            <a:lvl1pPr marL="0" indent="0" algn="r" defTabSz="1219200">
              <a:lnSpc>
                <a:spcPct val="100000"/>
              </a:lnSpc>
              <a:spcBef>
                <a:spcPts val="4800"/>
              </a:spcBef>
              <a:buSzTx/>
              <a:buNone/>
              <a:defRPr sz="2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1700" indent="-444500" algn="r" defTabSz="1219200">
              <a:lnSpc>
                <a:spcPct val="100000"/>
              </a:lnSpc>
              <a:spcBef>
                <a:spcPts val="4800"/>
              </a:spcBef>
              <a:buSzPct val="100000"/>
              <a:buChar char="–"/>
              <a:defRPr sz="2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00" indent="-355600" algn="r" defTabSz="1219200">
              <a:lnSpc>
                <a:spcPct val="100000"/>
              </a:lnSpc>
              <a:spcBef>
                <a:spcPts val="4800"/>
              </a:spcBef>
              <a:buSzPct val="100000"/>
              <a:defRPr sz="2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algn="r" defTabSz="1219200">
              <a:lnSpc>
                <a:spcPct val="100000"/>
              </a:lnSpc>
              <a:spcBef>
                <a:spcPts val="4800"/>
              </a:spcBef>
              <a:buSzPct val="100000"/>
              <a:buChar char="–"/>
              <a:defRPr sz="2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algn="r" defTabSz="1219200">
              <a:lnSpc>
                <a:spcPct val="100000"/>
              </a:lnSpc>
              <a:spcBef>
                <a:spcPts val="4800"/>
              </a:spcBef>
              <a:buSzPct val="100000"/>
              <a:buChar char="»"/>
              <a:defRPr sz="2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SECTION TITLE OR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7" name="Rectangle 13"/>
          <p:cNvSpPr/>
          <p:nvPr/>
        </p:nvSpPr>
        <p:spPr>
          <a:xfrm>
            <a:off x="-1" y="12500872"/>
            <a:ext cx="24384001" cy="1215129"/>
          </a:xfrm>
          <a:prstGeom prst="rect">
            <a:avLst/>
          </a:prstGeom>
          <a:solidFill>
            <a:srgbClr val="003B74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01" name="组合 5"/>
          <p:cNvGrpSpPr/>
          <p:nvPr/>
        </p:nvGrpSpPr>
        <p:grpSpPr>
          <a:xfrm>
            <a:off x="291253" y="12487323"/>
            <a:ext cx="7372774" cy="1352051"/>
            <a:chOff x="0" y="0"/>
            <a:chExt cx="7372773" cy="1352050"/>
          </a:xfrm>
        </p:grpSpPr>
        <p:pic>
          <p:nvPicPr>
            <p:cNvPr id="198" name="图片 8" descr="图片 8"/>
            <p:cNvPicPr>
              <a:picLocks noChangeAspect="1"/>
            </p:cNvPicPr>
            <p:nvPr/>
          </p:nvPicPr>
          <p:blipFill>
            <a:blip r:embed="rId2"/>
            <a:srcRect r="44959"/>
            <a:stretch>
              <a:fillRect/>
            </a:stretch>
          </p:blipFill>
          <p:spPr>
            <a:xfrm>
              <a:off x="0" y="27093"/>
              <a:ext cx="4375573" cy="13249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图片 9" descr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298" y="148357"/>
              <a:ext cx="985223" cy="968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图片 10" descr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853" y="-1"/>
              <a:ext cx="2153921" cy="133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12192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18184">
              <a:lnSpc>
                <a:spcPct val="100000"/>
              </a:lnSpc>
              <a:spcBef>
                <a:spcPts val="0"/>
              </a:spcBef>
              <a:buSzTx/>
              <a:buNone/>
              <a:defRPr sz="3132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34694">
              <a:lnSpc>
                <a:spcPct val="100000"/>
              </a:lnSpc>
              <a:spcBef>
                <a:spcPts val="0"/>
              </a:spcBef>
              <a:buSzTx/>
              <a:buNone/>
              <a:defRPr sz="489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34694">
              <a:lnSpc>
                <a:spcPct val="100000"/>
              </a:lnSpc>
              <a:spcBef>
                <a:spcPts val="0"/>
              </a:spcBef>
              <a:buSzTx/>
              <a:buNone/>
              <a:defRPr sz="4895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34694">
              <a:lnSpc>
                <a:spcPct val="100000"/>
              </a:lnSpc>
              <a:spcBef>
                <a:spcPts val="0"/>
              </a:spcBef>
              <a:buSzTx/>
              <a:buNone/>
              <a:defRPr sz="4895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8" r:id="rId18"/>
    <p:sldLayoutId id="2147483669" r:id="rId19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www.youtube.com/watch?v=TWWsW1w-BVo&amp;t=101s" TargetMode="Externa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6-AZXmwHjo&amp;t=6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06-AZXmwHjo&amp;t=6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n Tang (汤南)…">
            <a:extLst>
              <a:ext uri="{FF2B5EF4-FFF2-40B4-BE49-F238E27FC236}">
                <a16:creationId xmlns:a16="http://schemas.microsoft.com/office/drawing/2014/main" id="{66A41048-6D7A-5D25-25E1-6C8A47F5D025}"/>
              </a:ext>
            </a:extLst>
          </p:cNvPr>
          <p:cNvSpPr txBox="1">
            <a:spLocks/>
          </p:cNvSpPr>
          <p:nvPr/>
        </p:nvSpPr>
        <p:spPr>
          <a:xfrm>
            <a:off x="1547726" y="9250901"/>
            <a:ext cx="3429295" cy="123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hangingPunct="1">
              <a:defRPr sz="6200" b="0">
                <a:solidFill>
                  <a:srgbClr val="2C98F0"/>
                </a:solidFill>
              </a:defRPr>
            </a:pPr>
            <a:r>
              <a:rPr lang="en-US" sz="6200" b="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Lei Chen</a:t>
            </a:r>
            <a:endParaRPr lang="en-US" altLang="zh-CN" sz="6200" b="0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9A591-932D-D7AF-AF61-C7328B8413FD}"/>
              </a:ext>
            </a:extLst>
          </p:cNvPr>
          <p:cNvSpPr txBox="1"/>
          <p:nvPr/>
        </p:nvSpPr>
        <p:spPr>
          <a:xfrm>
            <a:off x="1547726" y="1902797"/>
            <a:ext cx="22227659" cy="557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en-KR" sz="6000" dirty="0"/>
          </a:p>
          <a:p>
            <a:pPr algn="l"/>
            <a:r>
              <a:rPr lang="en-KR" sz="6000" dirty="0">
                <a:solidFill>
                  <a:schemeClr val="bg2">
                    <a:lumMod val="10000"/>
                  </a:schemeClr>
                </a:solidFill>
              </a:rPr>
              <a:t>INFH5000 </a:t>
            </a:r>
          </a:p>
          <a:p>
            <a:pPr algn="l"/>
            <a:r>
              <a:rPr lang="en-KR" sz="8800" dirty="0">
                <a:solidFill>
                  <a:schemeClr val="bg2">
                    <a:lumMod val="10000"/>
                  </a:schemeClr>
                </a:solidFill>
              </a:rPr>
              <a:t>Information Science and Technology:</a:t>
            </a:r>
          </a:p>
          <a:p>
            <a:pPr algn="l"/>
            <a:r>
              <a:rPr lang="en-KR" sz="8800" dirty="0">
                <a:solidFill>
                  <a:schemeClr val="bg2">
                    <a:lumMod val="10000"/>
                  </a:schemeClr>
                </a:solidFill>
              </a:rPr>
              <a:t>Essentials and Trends</a:t>
            </a:r>
          </a:p>
          <a:p>
            <a:pPr algn="l"/>
            <a:r>
              <a:rPr lang="en-KR" sz="60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KR" sz="6000">
                <a:solidFill>
                  <a:schemeClr val="bg2">
                    <a:lumMod val="10000"/>
                  </a:schemeClr>
                </a:solidFill>
              </a:rPr>
              <a:t>2024-2025 </a:t>
            </a:r>
            <a:r>
              <a:rPr lang="en-US" sz="6000" dirty="0">
                <a:solidFill>
                  <a:schemeClr val="bg2">
                    <a:lumMod val="10000"/>
                  </a:schemeClr>
                </a:solidFill>
              </a:rPr>
              <a:t>spring</a:t>
            </a:r>
            <a:r>
              <a:rPr lang="en-KR" sz="60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KR" sz="6000" dirty="0">
                <a:solidFill>
                  <a:schemeClr val="bg2">
                    <a:lumMod val="10000"/>
                  </a:schemeClr>
                </a:solidFill>
              </a:rPr>
              <a:t>semester)</a:t>
            </a:r>
          </a:p>
        </p:txBody>
      </p:sp>
    </p:spTree>
    <p:extLst>
      <p:ext uri="{BB962C8B-B14F-4D97-AF65-F5344CB8AC3E}">
        <p14:creationId xmlns:p14="http://schemas.microsoft.com/office/powerpoint/2010/main" val="7964165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98" name="6169617.png" descr="6169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731" y="5158899"/>
            <a:ext cx="6287140" cy="628714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Algorithm"/>
          <p:cNvSpPr txBox="1"/>
          <p:nvPr/>
        </p:nvSpPr>
        <p:spPr>
          <a:xfrm>
            <a:off x="16235067" y="3647780"/>
            <a:ext cx="4552468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300" name="How to analyze data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How to analyze data</a:t>
            </a:r>
          </a:p>
        </p:txBody>
      </p:sp>
      <p:sp>
        <p:nvSpPr>
          <p:cNvPr id="301" name="Statistics and probability…"/>
          <p:cNvSpPr txBox="1">
            <a:spLocks noGrp="1"/>
          </p:cNvSpPr>
          <p:nvPr>
            <p:ph type="body" idx="1"/>
          </p:nvPr>
        </p:nvSpPr>
        <p:spPr>
          <a:xfrm>
            <a:off x="1206500" y="3494314"/>
            <a:ext cx="15480888" cy="9310103"/>
          </a:xfrm>
          <a:prstGeom prst="rect">
            <a:avLst/>
          </a:prstGeom>
        </p:spPr>
        <p:txBody>
          <a:bodyPr/>
          <a:lstStyle/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Statistics and probability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Data manipulation and cleaning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Data visualization and exploration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Machine learning algorithms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and distributed computing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Ethics and bias in data science</a:t>
            </a:r>
          </a:p>
          <a:p>
            <a:pPr marL="762000" indent="-762000">
              <a:lnSpc>
                <a:spcPct val="130000"/>
              </a:lnSpc>
              <a:spcBef>
                <a:spcPts val="200"/>
              </a:spcBef>
              <a:defRPr sz="5200" spc="-10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… …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Data science is fundamentally interdisciplinary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2218888">
              <a:defRPr sz="7735" spc="-154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 science is fundamentally interdisciplinary</a:t>
            </a:r>
          </a:p>
        </p:txBody>
      </p:sp>
      <p:pic>
        <p:nvPicPr>
          <p:cNvPr id="304" name="DfrqqhlVAAAXW04.jpg" descr="DfrqqhlVAAAXW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49" y="4372318"/>
            <a:ext cx="16786290" cy="875684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一千个人眼中有一千个数据科学"/>
          <p:cNvSpPr txBox="1"/>
          <p:nvPr/>
        </p:nvSpPr>
        <p:spPr>
          <a:xfrm>
            <a:off x="1262964" y="2493875"/>
            <a:ext cx="833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6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一千个人眼中有一千个数据科学</a:t>
            </a:r>
            <a:r>
              <a:rPr sz="3100"/>
              <a:t>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ata scientists are not just programmers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2218888">
              <a:defRPr sz="7735" spc="-154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 scientists are not just programmers</a:t>
            </a:r>
          </a:p>
        </p:txBody>
      </p:sp>
      <p:pic>
        <p:nvPicPr>
          <p:cNvPr id="308" name="Data_scientist_Venn_diagram.png" descr="Data_scientist_Venn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25" y="3067408"/>
            <a:ext cx="10578150" cy="1057815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一千个人眼中有一千个数据科学（家）"/>
          <p:cNvSpPr txBox="1"/>
          <p:nvPr/>
        </p:nvSpPr>
        <p:spPr>
          <a:xfrm>
            <a:off x="1262964" y="2493875"/>
            <a:ext cx="1074121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56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一千个人眼中有一千个数据科学（家）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omputer Science vs. Machine Learning vs. Data Science"/>
          <p:cNvSpPr txBox="1">
            <a:spLocks noGrp="1"/>
          </p:cNvSpPr>
          <p:nvPr>
            <p:ph type="title" idx="4294967295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 defTabSz="1877520">
              <a:defRPr sz="6544" spc="-130"/>
            </a:pPr>
            <a:r>
              <a:rPr>
                <a:solidFill>
                  <a:srgbClr val="2C98F0"/>
                </a:solidFill>
              </a:rPr>
              <a:t>Computer Science</a:t>
            </a:r>
            <a:r>
              <a:t> vs. </a:t>
            </a:r>
            <a:r>
              <a:rPr>
                <a:solidFill>
                  <a:srgbClr val="EC5453"/>
                </a:solidFill>
              </a:rPr>
              <a:t>Machine Learning</a:t>
            </a:r>
            <a:r>
              <a:t> vs. </a:t>
            </a:r>
            <a:r>
              <a:rPr>
                <a:solidFill>
                  <a:srgbClr val="F9BF3F"/>
                </a:solidFill>
              </a:rPr>
              <a:t>Data Science</a:t>
            </a:r>
          </a:p>
        </p:txBody>
      </p:sp>
      <p:pic>
        <p:nvPicPr>
          <p:cNvPr id="312" name="6169617.png" descr="6169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576" y="3854556"/>
            <a:ext cx="2753744" cy="275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5411373.png" descr="54113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66" y="3684396"/>
            <a:ext cx="2753744" cy="275374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Data"/>
          <p:cNvSpPr txBox="1"/>
          <p:nvPr/>
        </p:nvSpPr>
        <p:spPr>
          <a:xfrm>
            <a:off x="11169502" y="2945265"/>
            <a:ext cx="149687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  <p:sp>
        <p:nvSpPr>
          <p:cNvPr id="315" name="Algorithm"/>
          <p:cNvSpPr txBox="1"/>
          <p:nvPr/>
        </p:nvSpPr>
        <p:spPr>
          <a:xfrm>
            <a:off x="17349071" y="2945265"/>
            <a:ext cx="31147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316" name="+"/>
          <p:cNvSpPr txBox="1"/>
          <p:nvPr/>
        </p:nvSpPr>
        <p:spPr>
          <a:xfrm>
            <a:off x="14569933" y="310556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+</a:t>
            </a:r>
          </a:p>
        </p:txBody>
      </p:sp>
      <p:pic>
        <p:nvPicPr>
          <p:cNvPr id="317" name="4616895.png" descr="46168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247" y="3568095"/>
            <a:ext cx="2643634" cy="2643634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="/>
          <p:cNvSpPr txBox="1"/>
          <p:nvPr/>
        </p:nvSpPr>
        <p:spPr>
          <a:xfrm>
            <a:off x="7460003" y="310556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=</a:t>
            </a:r>
          </a:p>
        </p:txBody>
      </p:sp>
      <p:sp>
        <p:nvSpPr>
          <p:cNvPr id="319" name="CS…"/>
          <p:cNvSpPr/>
          <p:nvPr/>
        </p:nvSpPr>
        <p:spPr>
          <a:xfrm>
            <a:off x="3892836" y="3235019"/>
            <a:ext cx="1940455" cy="2022852"/>
          </a:xfrm>
          <a:prstGeom prst="ellipse">
            <a:avLst/>
          </a:prstGeom>
          <a:solidFill>
            <a:srgbClr val="F0C41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3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CS</a:t>
            </a:r>
          </a:p>
          <a:p>
            <a:pPr defTabSz="825500">
              <a:defRPr sz="33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ML</a:t>
            </a:r>
          </a:p>
          <a:p>
            <a:pPr defTabSz="825500">
              <a:defRPr sz="33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DS</a:t>
            </a:r>
          </a:p>
        </p:txBody>
      </p:sp>
      <p:sp>
        <p:nvSpPr>
          <p:cNvPr id="320" name="CS…"/>
          <p:cNvSpPr txBox="1"/>
          <p:nvPr/>
        </p:nvSpPr>
        <p:spPr>
          <a:xfrm>
            <a:off x="1454993" y="7421628"/>
            <a:ext cx="5749523" cy="384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6000" b="1" spc="-119">
                <a:solidFill>
                  <a:srgbClr val="2C98F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CS</a:t>
            </a:r>
          </a:p>
          <a:p>
            <a:pPr>
              <a:lnSpc>
                <a:spcPct val="80000"/>
              </a:lnSpc>
              <a:defRPr sz="6000" spc="-119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>
                <a:solidFill>
                  <a:srgbClr val="2C98F0"/>
                </a:solidFill>
              </a:rPr>
              <a:t>software</a:t>
            </a:r>
          </a:p>
          <a:p>
            <a:pPr>
              <a:lnSpc>
                <a:spcPct val="80000"/>
              </a:lnSpc>
              <a:defRPr sz="6000" spc="-119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2C98F0"/>
                </a:solidFill>
              </a:rPr>
              <a:t>code-centric</a:t>
            </a:r>
          </a:p>
          <a:p>
            <a:pPr>
              <a:lnSpc>
                <a:spcPct val="80000"/>
              </a:lnSpc>
              <a:defRPr sz="6000" spc="-119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2C98F0"/>
                </a:solidFill>
              </a:rPr>
              <a:t>maintenance</a:t>
            </a:r>
          </a:p>
          <a:p>
            <a:pPr>
              <a:lnSpc>
                <a:spcPct val="80000"/>
              </a:lnSpc>
              <a:defRPr sz="6000" spc="-119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2C98F0"/>
                </a:solidFill>
              </a:rPr>
              <a:t>code-debugging</a:t>
            </a:r>
          </a:p>
        </p:txBody>
      </p:sp>
      <p:sp>
        <p:nvSpPr>
          <p:cNvPr id="321" name="ML…"/>
          <p:cNvSpPr txBox="1"/>
          <p:nvPr/>
        </p:nvSpPr>
        <p:spPr>
          <a:xfrm>
            <a:off x="9019635" y="7421628"/>
            <a:ext cx="5965800" cy="384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6000" b="1" spc="-119"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ML</a:t>
            </a:r>
          </a:p>
          <a:p>
            <a:pPr>
              <a:lnSpc>
                <a:spcPct val="80000"/>
              </a:lnSpc>
              <a:defRPr sz="6000" spc="-119"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ML/DL models</a:t>
            </a:r>
          </a:p>
          <a:p>
            <a:pPr>
              <a:lnSpc>
                <a:spcPct val="80000"/>
              </a:lnSpc>
              <a:defRPr sz="6000" spc="-119">
                <a:solidFill>
                  <a:srgbClr val="EC5453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/>
              <a:t>model-centric</a:t>
            </a:r>
          </a:p>
          <a:p>
            <a:pPr>
              <a:lnSpc>
                <a:spcPct val="80000"/>
              </a:lnSpc>
              <a:defRPr sz="6000" spc="-119">
                <a:solidFill>
                  <a:srgbClr val="EC5453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/>
              <a:t>model selection </a:t>
            </a:r>
          </a:p>
          <a:p>
            <a:pPr>
              <a:lnSpc>
                <a:spcPct val="80000"/>
              </a:lnSpc>
              <a:defRPr sz="6000" spc="-119">
                <a:solidFill>
                  <a:srgbClr val="EC5453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/>
              <a:t>model (re)training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20100511" y="9741439"/>
            <a:ext cx="3234768" cy="2300230"/>
            <a:chOff x="3186302" y="2654299"/>
            <a:chExt cx="3234766" cy="2300229"/>
          </a:xfrm>
        </p:grpSpPr>
        <p:sp>
          <p:nvSpPr>
            <p:cNvPr id="322" name="DS…"/>
            <p:cNvSpPr/>
            <p:nvPr/>
          </p:nvSpPr>
          <p:spPr>
            <a:xfrm>
              <a:off x="3186302" y="26542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6000" b="1" spc="-119">
                  <a:solidFill>
                    <a:srgbClr val="F9BF3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rPr dirty="0"/>
                <a:t>DS </a:t>
              </a:r>
            </a:p>
            <a:p>
              <a:pPr>
                <a:lnSpc>
                  <a:spcPct val="80000"/>
                </a:lnSpc>
                <a:defRPr sz="6000" b="1" spc="-119">
                  <a:solidFill>
                    <a:srgbClr val="F9BF3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rPr dirty="0"/>
                <a:t>(critical thinking)</a:t>
              </a:r>
            </a:p>
            <a:p>
              <a:pPr>
                <a:lnSpc>
                  <a:spcPct val="80000"/>
                </a:lnSpc>
                <a:defRPr sz="6000" spc="-119">
                  <a:solidFill>
                    <a:srgbClr val="F9BF3F"/>
                  </a:solidFill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pPr>
              <a:r>
                <a:rPr dirty="0" err="1">
                  <a:ea typeface="Avenir Next Regular"/>
                  <a:cs typeface="Avenir Next Regular"/>
                  <a:sym typeface="Avenir Next Regular"/>
                </a:rPr>
                <a:t>data</a:t>
              </a:r>
              <a:r>
                <a:rPr dirty="0" err="1"/>
                <a:t>+model+code</a:t>
              </a:r>
              <a:endParaRPr dirty="0"/>
            </a:p>
            <a:p>
              <a:pPr>
                <a:lnSpc>
                  <a:spcPct val="80000"/>
                </a:lnSpc>
                <a:defRPr sz="6000" spc="-119">
                  <a:solidFill>
                    <a:srgbClr val="F9BF3F"/>
                  </a:solidFill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pPr>
              <a:r>
                <a:rPr dirty="0"/>
                <a:t>Hypothesis</a:t>
              </a:r>
            </a:p>
            <a:p>
              <a:pPr>
                <a:lnSpc>
                  <a:spcPct val="80000"/>
                </a:lnSpc>
                <a:defRPr sz="6000" spc="-119">
                  <a:solidFill>
                    <a:srgbClr val="F9BF3F"/>
                  </a:solidFill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pPr>
              <a:r>
                <a:rPr dirty="0"/>
                <a:t>Experiments</a:t>
              </a:r>
            </a:p>
            <a:p>
              <a:pPr>
                <a:lnSpc>
                  <a:spcPct val="80000"/>
                </a:lnSpc>
                <a:defRPr sz="6000" spc="-119">
                  <a:solidFill>
                    <a:srgbClr val="F9BF3F"/>
                  </a:solidFill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pPr>
              <a:r>
                <a:rPr dirty="0"/>
                <a:t>Observations</a:t>
              </a:r>
            </a:p>
          </p:txBody>
        </p:sp>
        <p:sp>
          <p:nvSpPr>
            <p:cNvPr id="323" name="Line"/>
            <p:cNvSpPr/>
            <p:nvPr/>
          </p:nvSpPr>
          <p:spPr>
            <a:xfrm>
              <a:off x="5379066" y="2981048"/>
              <a:ext cx="1042004" cy="197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8" y="21473"/>
                  </a:moveTo>
                  <a:lnTo>
                    <a:pt x="21600" y="21600"/>
                  </a:lnTo>
                  <a:lnTo>
                    <a:pt x="20933" y="121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FABF3F"/>
              </a:solidFill>
              <a:prstDash val="sysDot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  <p:bldP spid="321" grpId="2" animBg="1" advAuto="0"/>
      <p:bldP spid="324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6169617.png" descr="6169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991" y="4827174"/>
            <a:ext cx="4536101" cy="453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5411373.png" descr="54113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642" y="5041930"/>
            <a:ext cx="4248025" cy="4248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Data"/>
          <p:cNvSpPr txBox="1"/>
          <p:nvPr/>
        </p:nvSpPr>
        <p:spPr>
          <a:xfrm>
            <a:off x="11402004" y="4004128"/>
            <a:ext cx="172730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  <p:sp>
        <p:nvSpPr>
          <p:cNvPr id="329" name="Algorithm"/>
          <p:cNvSpPr txBox="1"/>
          <p:nvPr/>
        </p:nvSpPr>
        <p:spPr>
          <a:xfrm>
            <a:off x="18740627" y="3805810"/>
            <a:ext cx="361482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330" name="+"/>
          <p:cNvSpPr txBox="1"/>
          <p:nvPr/>
        </p:nvSpPr>
        <p:spPr>
          <a:xfrm>
            <a:off x="15619230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+</a:t>
            </a:r>
          </a:p>
        </p:txBody>
      </p:sp>
      <p:pic>
        <p:nvPicPr>
          <p:cNvPr id="331" name="4616895.png" descr="46168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08" y="5226779"/>
            <a:ext cx="4683411" cy="468341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="/>
          <p:cNvSpPr txBox="1"/>
          <p:nvPr/>
        </p:nvSpPr>
        <p:spPr>
          <a:xfrm>
            <a:off x="7577848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=</a:t>
            </a:r>
          </a:p>
        </p:txBody>
      </p:sp>
      <p:sp>
        <p:nvSpPr>
          <p:cNvPr id="333" name="Data…"/>
          <p:cNvSpPr/>
          <p:nvPr/>
        </p:nvSpPr>
        <p:spPr>
          <a:xfrm>
            <a:off x="2736235" y="5597172"/>
            <a:ext cx="2346758" cy="2251841"/>
          </a:xfrm>
          <a:prstGeom prst="ellipse">
            <a:avLst/>
          </a:prstGeom>
          <a:solidFill>
            <a:srgbClr val="F0C41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Data</a:t>
            </a:r>
          </a:p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Science</a:t>
            </a:r>
          </a:p>
        </p:txBody>
      </p:sp>
      <p:sp>
        <p:nvSpPr>
          <p:cNvPr id="334" name="Data science, not just data and algorithm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Data </a:t>
            </a:r>
            <a:r>
              <a:t>science</a:t>
            </a:r>
            <a:r>
              <a:rPr lang="en-US"/>
              <a:t> </a:t>
            </a:r>
            <a:r>
              <a:rPr lang="en-US">
                <a:solidFill>
                  <a:srgbClr val="EC5453"/>
                </a:solidFill>
              </a:rPr>
              <a:t>is n</a:t>
            </a:r>
            <a:r>
              <a:rPr>
                <a:solidFill>
                  <a:srgbClr val="EC5453"/>
                </a:solidFill>
              </a:rPr>
              <a:t>ot </a:t>
            </a:r>
            <a:r>
              <a:rPr dirty="0">
                <a:solidFill>
                  <a:srgbClr val="EC5453"/>
                </a:solidFill>
              </a:rPr>
              <a:t>just data and algorithm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623201" y="9882799"/>
            <a:ext cx="22234208" cy="2200466"/>
            <a:chOff x="0" y="0"/>
            <a:chExt cx="22234207" cy="2200465"/>
          </a:xfrm>
        </p:grpSpPr>
        <p:sp>
          <p:nvSpPr>
            <p:cNvPr id="335" name="Ask the…"/>
            <p:cNvSpPr txBox="1"/>
            <p:nvPr/>
          </p:nvSpPr>
          <p:spPr>
            <a:xfrm>
              <a:off x="-1" y="193865"/>
              <a:ext cx="4572827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Ask the </a:t>
              </a:r>
            </a:p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right question</a:t>
              </a:r>
            </a:p>
          </p:txBody>
        </p:sp>
        <p:sp>
          <p:nvSpPr>
            <p:cNvPr id="336" name="Find…"/>
            <p:cNvSpPr txBox="1"/>
            <p:nvPr/>
          </p:nvSpPr>
          <p:spPr>
            <a:xfrm>
              <a:off x="8925318" y="-1"/>
              <a:ext cx="3434271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Find </a:t>
              </a:r>
            </a:p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good data</a:t>
              </a:r>
            </a:p>
          </p:txBody>
        </p:sp>
        <p:sp>
          <p:nvSpPr>
            <p:cNvPr id="337" name="Use an…"/>
            <p:cNvSpPr txBox="1"/>
            <p:nvPr/>
          </p:nvSpPr>
          <p:spPr>
            <a:xfrm>
              <a:off x="15615475" y="-1"/>
              <a:ext cx="6618733" cy="200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Use an </a:t>
              </a:r>
            </a:p>
            <a:p>
              <a:pPr>
                <a:defRPr sz="55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appropriate solution</a:t>
              </a:r>
            </a:p>
          </p:txBody>
        </p:sp>
      </p:grpSp>
      <p:sp>
        <p:nvSpPr>
          <p:cNvPr id="339" name="Line"/>
          <p:cNvSpPr/>
          <p:nvPr/>
        </p:nvSpPr>
        <p:spPr>
          <a:xfrm>
            <a:off x="4707098" y="11819221"/>
            <a:ext cx="15113249" cy="1415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9" y="4413"/>
                </a:moveTo>
                <a:lnTo>
                  <a:pt x="21600" y="21600"/>
                </a:lnTo>
                <a:lnTo>
                  <a:pt x="0" y="21269"/>
                </a:lnTo>
                <a:lnTo>
                  <a:pt x="6" y="0"/>
                </a:lnTo>
              </a:path>
            </a:pathLst>
          </a:custGeom>
          <a:ln w="76200">
            <a:solidFill>
              <a:srgbClr val="000000"/>
            </a:solidFill>
            <a:prstDash val="sysDot"/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  <p:bldP spid="339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35fc16c27ce5f5daf390bdbb711787f7.jpg" descr="35fc16c27ce5f5daf390bdbb711787f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013" y="372406"/>
            <a:ext cx="13267020" cy="1297118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Rectangle"/>
          <p:cNvSpPr/>
          <p:nvPr/>
        </p:nvSpPr>
        <p:spPr>
          <a:xfrm>
            <a:off x="10989550" y="3140445"/>
            <a:ext cx="12647945" cy="86327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Well provided conditions"/>
          <p:cNvSpPr txBox="1"/>
          <p:nvPr/>
        </p:nvSpPr>
        <p:spPr>
          <a:xfrm>
            <a:off x="769186" y="5017666"/>
            <a:ext cx="8414538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Well provided conditions</a:t>
            </a:r>
          </a:p>
        </p:txBody>
      </p:sp>
      <p:sp>
        <p:nvSpPr>
          <p:cNvPr id="344" name="Your job: Find a solution…"/>
          <p:cNvSpPr txBox="1"/>
          <p:nvPr/>
        </p:nvSpPr>
        <p:spPr>
          <a:xfrm>
            <a:off x="827098" y="6768606"/>
            <a:ext cx="829871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>
                <a:solidFill>
                  <a:srgbClr val="2C98F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Your job: Find a solution </a:t>
            </a:r>
          </a:p>
          <a:p>
            <a:pPr>
              <a:defRPr sz="5700">
                <a:solidFill>
                  <a:srgbClr val="2C98F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(equations)</a:t>
            </a:r>
          </a:p>
        </p:txBody>
      </p:sp>
      <p:sp>
        <p:nvSpPr>
          <p:cNvPr id="345" name="Ideal World"/>
          <p:cNvSpPr txBox="1"/>
          <p:nvPr/>
        </p:nvSpPr>
        <p:spPr>
          <a:xfrm>
            <a:off x="2649002" y="2174314"/>
            <a:ext cx="527243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Ideal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etridishes.gif" descr="petridishe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59" y="3819486"/>
            <a:ext cx="9516300" cy="82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checkassumptions.gif" descr="checkassumption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404" y="1269258"/>
            <a:ext cx="10926305" cy="1117748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ubstance (物质) A stops bacterial growth"/>
          <p:cNvSpPr txBox="1"/>
          <p:nvPr/>
        </p:nvSpPr>
        <p:spPr>
          <a:xfrm>
            <a:off x="1120704" y="2057009"/>
            <a:ext cx="9654237" cy="74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52400" indent="-152400" algn="l" defTabSz="457200">
              <a:buSzPct val="123000"/>
              <a:buChar char="•"/>
              <a:defRPr sz="3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 Substance (物质) A stops bacterial growth</a:t>
            </a:r>
          </a:p>
        </p:txBody>
      </p:sp>
      <p:sp>
        <p:nvSpPr>
          <p:cNvPr id="350" name="惰性的"/>
          <p:cNvSpPr txBox="1"/>
          <p:nvPr/>
        </p:nvSpPr>
        <p:spPr>
          <a:xfrm>
            <a:off x="3488167" y="8417535"/>
            <a:ext cx="1144365" cy="520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惰性的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3079996" y="4532645"/>
            <a:ext cx="7773872" cy="8147051"/>
            <a:chOff x="0" y="0"/>
            <a:chExt cx="7773871" cy="8147050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7017030" cy="7484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4315043" y="1161396"/>
              <a:ext cx="3458829" cy="1203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4315043" y="2830243"/>
              <a:ext cx="3458829" cy="12035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1779100" y="6943453"/>
              <a:ext cx="4163078" cy="12035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Ideal World">
            <a:extLst>
              <a:ext uri="{FF2B5EF4-FFF2-40B4-BE49-F238E27FC236}">
                <a16:creationId xmlns:a16="http://schemas.microsoft.com/office/drawing/2014/main" id="{922E9D00-6523-1204-7AB4-83E615751801}"/>
              </a:ext>
            </a:extLst>
          </p:cNvPr>
          <p:cNvSpPr txBox="1"/>
          <p:nvPr/>
        </p:nvSpPr>
        <p:spPr>
          <a:xfrm>
            <a:off x="522060" y="134874"/>
            <a:ext cx="1283714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sz="6000" dirty="0">
                <a:latin typeface="+mn-lt"/>
              </a:rPr>
              <a:t>Assumptions need to well checked </a:t>
            </a:r>
            <a:endParaRPr sz="60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2" animBg="1" advAuto="0"/>
      <p:bldP spid="35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60" name="Sample data science problem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Quiz: </a:t>
            </a:r>
            <a:r>
              <a:rPr dirty="0"/>
              <a:t>Sample data science problems</a:t>
            </a:r>
          </a:p>
        </p:txBody>
      </p:sp>
      <p:sp>
        <p:nvSpPr>
          <p:cNvPr id="361" name="What should we recommend to our user to watch?…"/>
          <p:cNvSpPr txBox="1">
            <a:spLocks noGrp="1"/>
          </p:cNvSpPr>
          <p:nvPr>
            <p:ph type="body" idx="1"/>
          </p:nvPr>
        </p:nvSpPr>
        <p:spPr>
          <a:xfrm>
            <a:off x="1228040" y="3494314"/>
            <a:ext cx="21783237" cy="9310103"/>
          </a:xfrm>
          <a:prstGeom prst="rect">
            <a:avLst/>
          </a:prstGeom>
        </p:spPr>
        <p:txBody>
          <a:bodyPr/>
          <a:lstStyle/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What should we recommend to our user to watch?</a:t>
            </a:r>
          </a:p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What areas of the world are at higher risks for climate change impact in 10 years? 20?</a:t>
            </a:r>
          </a:p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Where should we put docking ports for our bikes?</a:t>
            </a:r>
          </a:p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What should we eat to avoid dying early of heart disease?</a:t>
            </a:r>
          </a:p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Do immigrants from poor countries have a positive or negative impact on the economy?</a:t>
            </a:r>
          </a:p>
          <a:p>
            <a:pPr defTabSz="2218888">
              <a:lnSpc>
                <a:spcPct val="130000"/>
              </a:lnSpc>
              <a:spcBef>
                <a:spcPts val="100"/>
              </a:spcBef>
              <a:buSzPct val="100000"/>
              <a:defRPr sz="5096" spc="-101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069b28_711e501a25ee468a8aff2428b93834d7~mv2.jpeg" descr="069b28_711e501a25ee468a8aff2428b93834d7~mv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04" y="-37971"/>
            <a:ext cx="24519008" cy="1379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0 yCmtCarbAROwb1Qg.jpg" descr="0 yCmtCarbAROwb1Q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" y="-106105"/>
            <a:ext cx="24345544" cy="1395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36" name="Outlin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</a:rPr>
              <a:t>Outline</a:t>
            </a:r>
          </a:p>
        </p:txBody>
      </p:sp>
      <p:sp>
        <p:nvSpPr>
          <p:cNvPr id="237" name="Week 1: DSA introduction…"/>
          <p:cNvSpPr txBox="1">
            <a:spLocks noGrp="1"/>
          </p:cNvSpPr>
          <p:nvPr>
            <p:ph type="subTitle" idx="1"/>
          </p:nvPr>
        </p:nvSpPr>
        <p:spPr>
          <a:xfrm>
            <a:off x="1206500" y="3494314"/>
            <a:ext cx="21971000" cy="9310103"/>
          </a:xfrm>
          <a:prstGeom prst="rect">
            <a:avLst/>
          </a:prstGeom>
        </p:spPr>
        <p:txBody>
          <a:bodyPr/>
          <a:lstStyle/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600" b="0" spc="-91"/>
            </a:pPr>
            <a:r>
              <a:rPr lang="en-US" dirty="0">
                <a:latin typeface="+mj-lt"/>
              </a:rPr>
              <a:t>Week 1: Prof. Lei Chen will give an overview of the course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600" b="0" spc="-91"/>
            </a:pPr>
            <a:endParaRPr lang="en-US" dirty="0">
              <a:latin typeface="+mj-lt"/>
            </a:endParaRP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600" b="0" spc="-91"/>
            </a:pPr>
            <a:r>
              <a:rPr lang="en-US" dirty="0">
                <a:latin typeface="+mj-lt"/>
              </a:rPr>
              <a:t>Week 2 – Week 13: An instructor from each thrust (AI, CMA, DSA, IOT) will teach three courses, introducing essential techniques and trends in different fields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600" b="0" spc="-91"/>
            </a:pPr>
            <a:endParaRPr lang="en-US" dirty="0">
              <a:latin typeface="+mj-lt"/>
            </a:endParaRP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600" b="0" spc="-91"/>
            </a:pPr>
            <a:r>
              <a:rPr lang="en-US" dirty="0">
                <a:latin typeface="+mj-lt"/>
              </a:rPr>
              <a:t>Week 14: (selected) group presentation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Ask the right ques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E203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Ask the right question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标题 1"/>
          <p:cNvSpPr txBox="1">
            <a:spLocks noGrp="1"/>
          </p:cNvSpPr>
          <p:nvPr>
            <p:ph type="title"/>
          </p:nvPr>
        </p:nvSpPr>
        <p:spPr>
          <a:xfrm>
            <a:off x="1412871" y="2024186"/>
            <a:ext cx="21345045" cy="1864174"/>
          </a:xfrm>
          <a:prstGeom prst="rect">
            <a:avLst/>
          </a:prstGeom>
        </p:spPr>
        <p:txBody>
          <a:bodyPr/>
          <a:lstStyle>
            <a:lvl1pPr>
              <a:defRPr sz="7400">
                <a:solidFill>
                  <a:srgbClr val="003B7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什么是数据科学与分析？</a:t>
            </a:r>
          </a:p>
        </p:txBody>
      </p:sp>
      <p:sp>
        <p:nvSpPr>
          <p:cNvPr id="374" name="文本占位符 9"/>
          <p:cNvSpPr txBox="1">
            <a:spLocks noGrp="1"/>
          </p:cNvSpPr>
          <p:nvPr>
            <p:ph type="body" sz="quarter" idx="1"/>
          </p:nvPr>
        </p:nvSpPr>
        <p:spPr>
          <a:xfrm>
            <a:off x="12890549" y="759858"/>
            <a:ext cx="9867900" cy="6730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5" name="Untitled" descr="Untitled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8466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Case 1: Cholera (霍乱)"/>
          <p:cNvSpPr txBox="1"/>
          <p:nvPr/>
        </p:nvSpPr>
        <p:spPr>
          <a:xfrm>
            <a:off x="1099893" y="668325"/>
            <a:ext cx="21971001" cy="223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11600" spc="-232"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Case 1: Cholera (霍乱)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2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75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ata science + Epidemiology (流行病学)"/>
          <p:cNvSpPr txBox="1">
            <a:spLocks noGrp="1"/>
          </p:cNvSpPr>
          <p:nvPr>
            <p:ph type="title" idx="4294967295"/>
          </p:nvPr>
        </p:nvSpPr>
        <p:spPr>
          <a:xfrm>
            <a:off x="1206499" y="1079499"/>
            <a:ext cx="21591821" cy="1433164"/>
          </a:xfrm>
          <a:prstGeom prst="rect">
            <a:avLst/>
          </a:prstGeom>
        </p:spPr>
        <p:txBody>
          <a:bodyPr/>
          <a:lstStyle/>
          <a:p>
            <a:pPr defTabSz="2243271">
              <a:defRPr sz="7360" spc="-147"/>
            </a:pPr>
            <a:r>
              <a:t>Data science + </a:t>
            </a:r>
            <a:r>
              <a:rPr>
                <a:solidFill>
                  <a:srgbClr val="2C98F0"/>
                </a:solidFill>
              </a:rPr>
              <a:t>Epidemiology (流行病学)</a:t>
            </a:r>
          </a:p>
        </p:txBody>
      </p:sp>
      <p:sp>
        <p:nvSpPr>
          <p:cNvPr id="379" name="Content Placeholder 3"/>
          <p:cNvSpPr txBox="1"/>
          <p:nvPr/>
        </p:nvSpPr>
        <p:spPr>
          <a:xfrm>
            <a:off x="1211667" y="3928884"/>
            <a:ext cx="21131075" cy="848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pPr marL="900112" indent="-900112" algn="l" defTabSz="1219200">
              <a:lnSpc>
                <a:spcPct val="90000"/>
              </a:lnSpc>
              <a:spcBef>
                <a:spcPts val="4800"/>
              </a:spcBef>
              <a:buClr>
                <a:srgbClr val="000000"/>
              </a:buClr>
              <a:buSzPct val="100000"/>
              <a:buFont typeface="Arial"/>
              <a:buChar char="•"/>
              <a:defRPr sz="5700">
                <a:solidFill>
                  <a:srgbClr val="2C98F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Miasma theory: Cholera or the Black Death is caused by harmful forms such as population or "bad air”.</a:t>
            </a:r>
          </a:p>
          <a:p>
            <a:pPr marL="900112" indent="-900112" algn="l" defTabSz="1219200">
              <a:lnSpc>
                <a:spcPct val="40000"/>
              </a:lnSpc>
              <a:spcBef>
                <a:spcPts val="4800"/>
              </a:spcBef>
              <a:buClr>
                <a:srgbClr val="000000"/>
              </a:buClr>
              <a:buSzPct val="100000"/>
              <a:buFont typeface="Arial"/>
              <a:buChar char="•"/>
              <a:defRPr sz="5700">
                <a:solidFill>
                  <a:srgbClr val="2C98F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solidFill>
                  <a:srgbClr val="000000"/>
                </a:solidFill>
              </a:rPr>
              <a:t>John Snow (physician, 内科医生)</a:t>
            </a:r>
            <a:r>
              <a:t> </a:t>
            </a:r>
            <a:endParaRPr>
              <a:solidFill>
                <a:srgbClr val="404040"/>
              </a:solidFill>
            </a:endParaRPr>
          </a:p>
          <a:p>
            <a:pPr marL="1833562" lvl="1" indent="-944562" algn="l" defTabSz="1219200">
              <a:lnSpc>
                <a:spcPct val="30000"/>
              </a:lnSpc>
              <a:spcBef>
                <a:spcPts val="4800"/>
              </a:spcBef>
              <a:buSzPct val="100000"/>
              <a:buAutoNum type="arabicPeriod"/>
              <a:defRPr sz="510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He </a:t>
            </a:r>
            <a:r>
              <a:rPr>
                <a:solidFill>
                  <a:srgbClr val="EC5453"/>
                </a:solidFill>
              </a:rPr>
              <a:t>was not certain</a:t>
            </a:r>
            <a:r>
              <a:t> about the mechanism of disease transmission</a:t>
            </a:r>
          </a:p>
          <a:p>
            <a:pPr marL="1833562" lvl="1" indent="-944562" algn="l" defTabSz="1219200">
              <a:lnSpc>
                <a:spcPct val="30000"/>
              </a:lnSpc>
              <a:spcBef>
                <a:spcPts val="4800"/>
              </a:spcBef>
              <a:buSzPct val="100000"/>
              <a:buAutoNum type="arabicPeriod"/>
              <a:defRPr sz="510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Some evidence led him to believe that cholera </a:t>
            </a:r>
            <a:r>
              <a:rPr>
                <a:solidFill>
                  <a:srgbClr val="EC5453"/>
                </a:solidFill>
              </a:rPr>
              <a:t>was not caused</a:t>
            </a:r>
            <a:r>
              <a:t> by </a:t>
            </a:r>
            <a:br/>
            <a:br/>
            <a:br/>
            <a:r>
              <a:t>airborne transmission</a:t>
            </a:r>
          </a:p>
          <a:p>
            <a:pPr marL="1833562" lvl="1" indent="-944562" algn="l" defTabSz="1219200">
              <a:spcBef>
                <a:spcPts val="4800"/>
              </a:spcBef>
              <a:buSzPct val="100000"/>
              <a:buAutoNum type="arabicPeriod"/>
              <a:defRPr sz="510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Through </a:t>
            </a:r>
            <a:r>
              <a:rPr>
                <a:solidFill>
                  <a:srgbClr val="EC5453"/>
                </a:solidFill>
              </a:rPr>
              <a:t>communication with local residents</a:t>
            </a:r>
            <a:r>
              <a:t>, Snow determined that the public water pump was the source of contamination</a:t>
            </a:r>
          </a:p>
        </p:txBody>
      </p:sp>
      <p:sp>
        <p:nvSpPr>
          <p:cNvPr id="381" name="X"/>
          <p:cNvSpPr txBox="1"/>
          <p:nvPr/>
        </p:nvSpPr>
        <p:spPr>
          <a:xfrm>
            <a:off x="17691091" y="2152066"/>
            <a:ext cx="102656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endParaRPr dirty="0"/>
          </a:p>
        </p:txBody>
      </p:sp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05AAAE96-D318-AA9D-9755-85DEEF33A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019" y="2152066"/>
            <a:ext cx="3315389" cy="39308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1" build="p" animBg="1" advAuto="0"/>
      <p:bldP spid="38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ypothesis (water) -&gt; Data -&gt; Observation"/>
          <p:cNvSpPr txBox="1">
            <a:spLocks noGrp="1"/>
          </p:cNvSpPr>
          <p:nvPr>
            <p:ph type="title" idx="4294967295"/>
          </p:nvPr>
        </p:nvSpPr>
        <p:spPr>
          <a:xfrm>
            <a:off x="1206499" y="1079499"/>
            <a:ext cx="22607798" cy="1433164"/>
          </a:xfrm>
          <a:prstGeom prst="rect">
            <a:avLst/>
          </a:prstGeom>
        </p:spPr>
        <p:txBody>
          <a:bodyPr/>
          <a:lstStyle>
            <a:lvl1pPr defTabSz="2340805">
              <a:defRPr sz="7679" spc="-153"/>
            </a:lvl1pPr>
          </a:lstStyle>
          <a:p>
            <a:r>
              <a:t>Hypothesis (water) -&gt; Data -&gt; Observation</a:t>
            </a:r>
          </a:p>
        </p:txBody>
      </p:sp>
      <p:graphicFrame>
        <p:nvGraphicFramePr>
          <p:cNvPr id="384" name="表格 8"/>
          <p:cNvGraphicFramePr/>
          <p:nvPr/>
        </p:nvGraphicFramePr>
        <p:xfrm>
          <a:off x="1007602" y="6356437"/>
          <a:ext cx="22041106" cy="313536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88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1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3994">
                <a:tc>
                  <a:txBody>
                    <a:bodyPr/>
                    <a:lstStyle/>
                    <a:p>
                      <a:pPr defTabSz="1219200">
                        <a:defRPr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自来水公司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72B62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水源地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72B62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供应房屋数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72B62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霍乱死亡人数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72B62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死亡率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7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94"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Lambeth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CACBD1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泰晤士河</a:t>
                      </a:r>
                      <a:r>
                        <a:rPr>
                          <a:solidFill>
                            <a:srgbClr val="00206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上游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CACBD1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26,107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CACBD1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98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CACBD1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0.38%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CAC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381">
                <a:tc>
                  <a:txBody>
                    <a:bodyPr/>
                    <a:lstStyle/>
                    <a:p>
                      <a:pPr defTabSz="1219200">
                        <a:defRPr sz="4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Southwark &amp; Vauxhall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E6E7EA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>
                        <a:defRPr sz="4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泰晤士河</a:t>
                      </a:r>
                      <a:r>
                        <a:rPr>
                          <a:solidFill>
                            <a:srgbClr val="C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下游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E6E7EA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40,046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E6E7EA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latin typeface="Arial"/>
                          <a:ea typeface="Arial"/>
                          <a:cs typeface="Arial"/>
                          <a:sym typeface="Arial"/>
                        </a:rPr>
                        <a:t>1,263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E6E7EA"/>
                    </a:solidFill>
                  </a:tcPr>
                </a:tc>
                <a:tc>
                  <a:txBody>
                    <a:bodyPr/>
                    <a:lstStyle/>
                    <a:p>
                      <a:pPr defTabSz="1219200"/>
                      <a:r>
                        <a:rPr sz="4800">
                          <a:solidFill>
                            <a:srgbClr val="C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3.15%</a:t>
                      </a:r>
                    </a:p>
                  </a:txBody>
                  <a:tcPr marL="45720" marR="4572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E6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5" name="Oval"/>
          <p:cNvSpPr/>
          <p:nvPr/>
        </p:nvSpPr>
        <p:spPr>
          <a:xfrm>
            <a:off x="10765532" y="8367479"/>
            <a:ext cx="1390136" cy="1270001"/>
          </a:xfrm>
          <a:prstGeom prst="ellipse">
            <a:avLst/>
          </a:prstGeom>
          <a:ln w="101600">
            <a:solidFill>
              <a:srgbClr val="EC545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组合 51"/>
          <p:cNvGrpSpPr/>
          <p:nvPr/>
        </p:nvGrpSpPr>
        <p:grpSpPr>
          <a:xfrm>
            <a:off x="1872634" y="4336626"/>
            <a:ext cx="7245550" cy="8415250"/>
            <a:chOff x="0" y="0"/>
            <a:chExt cx="7245548" cy="8415248"/>
          </a:xfrm>
        </p:grpSpPr>
        <p:pic>
          <p:nvPicPr>
            <p:cNvPr id="387" name="Picture 2" descr="Picture 2"/>
            <p:cNvPicPr>
              <a:picLocks noChangeAspect="1"/>
            </p:cNvPicPr>
            <p:nvPr/>
          </p:nvPicPr>
          <p:blipFill>
            <a:blip r:embed="rId2"/>
            <a:srcRect l="2138"/>
            <a:stretch>
              <a:fillRect/>
            </a:stretch>
          </p:blipFill>
          <p:spPr>
            <a:xfrm>
              <a:off x="342338" y="-1"/>
              <a:ext cx="6903211" cy="6668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8" y="0"/>
                  </a:moveTo>
                  <a:cubicBezTo>
                    <a:pt x="1558" y="0"/>
                    <a:pt x="0" y="1612"/>
                    <a:pt x="0" y="3601"/>
                  </a:cubicBezTo>
                  <a:lnTo>
                    <a:pt x="0" y="21600"/>
                  </a:lnTo>
                  <a:lnTo>
                    <a:pt x="18122" y="21600"/>
                  </a:lnTo>
                  <a:cubicBezTo>
                    <a:pt x="20042" y="21600"/>
                    <a:pt x="21600" y="19989"/>
                    <a:pt x="21600" y="18001"/>
                  </a:cubicBezTo>
                  <a:lnTo>
                    <a:pt x="21600" y="0"/>
                  </a:lnTo>
                  <a:lnTo>
                    <a:pt x="3478" y="0"/>
                  </a:lnTo>
                  <a:close/>
                </a:path>
              </a:pathLst>
            </a:custGeom>
            <a:ln w="228600" cap="sq">
              <a:solidFill>
                <a:srgbClr val="FFFFFF"/>
              </a:solidFill>
              <a:prstDash val="solid"/>
              <a:miter lim="800000"/>
            </a:ln>
            <a:effectLst>
              <a:outerShdw blurRad="673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88" name="Rectangle 6"/>
            <p:cNvSpPr/>
            <p:nvPr/>
          </p:nvSpPr>
          <p:spPr>
            <a:xfrm>
              <a:off x="0" y="7145248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 defTabSz="2438400">
                <a:defRPr sz="2600">
                  <a:solidFill>
                    <a:srgbClr val="000000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t>1854</a:t>
              </a:r>
              <a:r>
                <a:rPr>
                  <a:latin typeface="等线"/>
                  <a:ea typeface="等线"/>
                  <a:cs typeface="等线"/>
                  <a:sym typeface="等线"/>
                </a:rPr>
                <a:t>年英国伦敦霍乱患者分布与水井分布的地图</a:t>
              </a:r>
            </a:p>
          </p:txBody>
        </p:sp>
      </p:grpSp>
      <p:pic>
        <p:nvPicPr>
          <p:cNvPr id="3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23" y="3662314"/>
            <a:ext cx="11741406" cy="781956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直线箭头连接符 5"/>
          <p:cNvSpPr/>
          <p:nvPr/>
        </p:nvSpPr>
        <p:spPr>
          <a:xfrm flipV="1">
            <a:off x="6408356" y="6904524"/>
            <a:ext cx="4614823" cy="597615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p:spPr>
        <p:txBody>
          <a:bodyPr lIns="121919" tIns="121919" rIns="121919" bIns="121919"/>
          <a:lstStyle/>
          <a:p>
            <a:pPr algn="l" defTabSz="12192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2" name="More data -&gt; Visualization -&gt; Insight"/>
          <p:cNvSpPr txBox="1">
            <a:spLocks noGrp="1"/>
          </p:cNvSpPr>
          <p:nvPr>
            <p:ph type="title" idx="4294967295"/>
          </p:nvPr>
        </p:nvSpPr>
        <p:spPr>
          <a:xfrm>
            <a:off x="1206499" y="1079499"/>
            <a:ext cx="21723365" cy="1433164"/>
          </a:xfrm>
          <a:prstGeom prst="rect">
            <a:avLst/>
          </a:prstGeom>
        </p:spPr>
        <p:txBody>
          <a:bodyPr/>
          <a:lstStyle>
            <a:lvl1pPr defTabSz="2340805">
              <a:defRPr sz="7679" spc="-153"/>
            </a:lvl1pPr>
          </a:lstStyle>
          <a:p>
            <a:r>
              <a:t>More data -&gt; Visualization -&gt; Insight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2" animBg="1" advAuto="0"/>
      <p:bldP spid="391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More data -&gt; Visualization -&gt; Insight"/>
          <p:cNvSpPr txBox="1">
            <a:spLocks noGrp="1"/>
          </p:cNvSpPr>
          <p:nvPr>
            <p:ph type="title" idx="4294967295"/>
          </p:nvPr>
        </p:nvSpPr>
        <p:spPr>
          <a:xfrm>
            <a:off x="1206499" y="1079499"/>
            <a:ext cx="21723365" cy="1433164"/>
          </a:xfrm>
          <a:prstGeom prst="rect">
            <a:avLst/>
          </a:prstGeom>
        </p:spPr>
        <p:txBody>
          <a:bodyPr/>
          <a:lstStyle>
            <a:lvl1pPr defTabSz="2340805">
              <a:defRPr sz="7679" spc="-153"/>
            </a:lvl1pPr>
          </a:lstStyle>
          <a:p>
            <a:r>
              <a:t>More data -&gt; Visualization -&gt; Insight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1694664" y="3612387"/>
            <a:ext cx="9013398" cy="9437620"/>
            <a:chOff x="0" y="0"/>
            <a:chExt cx="9013396" cy="9437618"/>
          </a:xfrm>
        </p:grpSpPr>
        <p:pic>
          <p:nvPicPr>
            <p:cNvPr id="395" name="截屏2023-08-25 09.45.31.png" descr="截屏2023-08-25 09.45.3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013397" cy="8639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6" name="Caption"/>
            <p:cNvSpPr/>
            <p:nvPr/>
          </p:nvSpPr>
          <p:spPr>
            <a:xfrm>
              <a:off x="0" y="8740923"/>
              <a:ext cx="9013397" cy="69669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33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t>Pump’s (水泵) neighborhood</a:t>
              </a:r>
            </a:p>
          </p:txBody>
        </p:sp>
      </p:grpSp>
      <p:pic>
        <p:nvPicPr>
          <p:cNvPr id="398" name="截屏2023-08-25 09.51.56.png" descr="截屏2023-08-25 09.51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744" y="2639349"/>
            <a:ext cx="11010377" cy="1139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2924" y="3418212"/>
            <a:ext cx="14773649" cy="983897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1" animBg="1" advAuto="0"/>
      <p:bldP spid="39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Ask the right ques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E203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Ask the right question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ase 2: Self-driving car"/>
          <p:cNvSpPr txBox="1">
            <a:spLocks noGrp="1"/>
          </p:cNvSpPr>
          <p:nvPr>
            <p:ph type="body" sz="quarter" idx="1"/>
          </p:nvPr>
        </p:nvSpPr>
        <p:spPr>
          <a:xfrm>
            <a:off x="1206500" y="1142459"/>
            <a:ext cx="21971000" cy="22319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Case 2: Self-driving car</a:t>
            </a:r>
          </a:p>
        </p:txBody>
      </p:sp>
      <p:pic>
        <p:nvPicPr>
          <p:cNvPr id="404" name="Untitled.mp4" descr="Untitled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4518" y="4404945"/>
            <a:ext cx="14554964" cy="8187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26" fill="hold"/>
                                        <p:tgtEl>
                                          <p:spTgt spid="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0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creen Shot 2023-08-22 at 21.12.04.png" descr="Screen Shot 2023-08-22 at 21.12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6" y="4683133"/>
            <a:ext cx="10013920" cy="553192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07" name="1 OeziRNGI1XspCf9RZCqyFA.jpeg" descr="1 OeziRNGI1XspCf9RZCqyF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813" y="4794796"/>
            <a:ext cx="10871201" cy="5308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08" name="+"/>
          <p:cNvSpPr txBox="1"/>
          <p:nvPr/>
        </p:nvSpPr>
        <p:spPr>
          <a:xfrm>
            <a:off x="10860389" y="5664747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+</a:t>
            </a:r>
          </a:p>
        </p:txBody>
      </p:sp>
      <p:sp>
        <p:nvSpPr>
          <p:cNvPr id="409" name="Data"/>
          <p:cNvSpPr txBox="1"/>
          <p:nvPr/>
        </p:nvSpPr>
        <p:spPr>
          <a:xfrm>
            <a:off x="4690295" y="3500939"/>
            <a:ext cx="172730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  <p:sp>
        <p:nvSpPr>
          <p:cNvPr id="410" name="Algorithm"/>
          <p:cNvSpPr txBox="1"/>
          <p:nvPr/>
        </p:nvSpPr>
        <p:spPr>
          <a:xfrm>
            <a:off x="16594000" y="3500939"/>
            <a:ext cx="361482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creen Shot 2023-03-19 at 3.23.35 PM.png" descr="Screen Shot 2023-03-19 at 3.23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65" y="255575"/>
            <a:ext cx="10013271" cy="1320485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416" name="Group"/>
          <p:cNvGrpSpPr/>
          <p:nvPr/>
        </p:nvGrpSpPr>
        <p:grpSpPr>
          <a:xfrm>
            <a:off x="3998110" y="1769396"/>
            <a:ext cx="19540691" cy="9169401"/>
            <a:chOff x="0" y="-4622799"/>
            <a:chExt cx="19540688" cy="9169400"/>
          </a:xfrm>
        </p:grpSpPr>
        <p:sp>
          <p:nvSpPr>
            <p:cNvPr id="413" name="Rectangle"/>
            <p:cNvSpPr/>
            <p:nvPr/>
          </p:nvSpPr>
          <p:spPr>
            <a:xfrm>
              <a:off x="0" y="2527524"/>
              <a:ext cx="1270000" cy="1723793"/>
            </a:xfrm>
            <a:prstGeom prst="rect">
              <a:avLst/>
            </a:prstGeom>
            <a:noFill/>
            <a:ln w="101600" cap="flat">
              <a:solidFill>
                <a:srgbClr val="EC54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4" name="Failed to detect the pedestrian, because it was trained using a dataset that did not include many examples of jaywalking pedestrians."/>
            <p:cNvSpPr txBox="1"/>
            <p:nvPr/>
          </p:nvSpPr>
          <p:spPr>
            <a:xfrm>
              <a:off x="9644784" y="-4622800"/>
              <a:ext cx="9895905" cy="916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sz="7500">
                  <a:solidFill>
                    <a:srgbClr val="000000"/>
                  </a:solidFill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pPr>
              <a:r>
                <a:t>Failed to detect the pedestrian, because it was trained using a dataset that </a:t>
              </a:r>
              <a:r>
                <a:rPr>
                  <a:solidFill>
                    <a:srgbClr val="EC5453"/>
                  </a:solidFill>
                </a:rPr>
                <a:t>did not include many examples of jaywalking pedestrians</a:t>
              </a:r>
              <a:r>
                <a:t>.</a:t>
              </a:r>
            </a:p>
          </p:txBody>
        </p:sp>
        <p:cxnSp>
          <p:nvCxnSpPr>
            <p:cNvPr id="415" name="Connection Line"/>
            <p:cNvCxnSpPr>
              <a:stCxn id="413" idx="0"/>
              <a:endCxn id="414" idx="0"/>
            </p:cNvCxnSpPr>
            <p:nvPr/>
          </p:nvCxnSpPr>
          <p:spPr>
            <a:xfrm flipV="1">
              <a:off x="635000" y="-38100"/>
              <a:ext cx="13957737" cy="3427521"/>
            </a:xfrm>
            <a:prstGeom prst="straightConnector1">
              <a:avLst/>
            </a:prstGeom>
            <a:ln w="63500" cap="flat">
              <a:solidFill>
                <a:srgbClr val="EC5453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40" name="Assessment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</a:rPr>
              <a:t>Assessment</a:t>
            </a:r>
          </a:p>
        </p:txBody>
      </p:sp>
      <p:graphicFrame>
        <p:nvGraphicFramePr>
          <p:cNvPr id="241" name="Table 1"/>
          <p:cNvGraphicFramePr/>
          <p:nvPr>
            <p:extLst>
              <p:ext uri="{D42A27DB-BD31-4B8C-83A1-F6EECF244321}">
                <p14:modId xmlns:p14="http://schemas.microsoft.com/office/powerpoint/2010/main" val="163393283"/>
              </p:ext>
            </p:extLst>
          </p:nvPr>
        </p:nvGraphicFramePr>
        <p:xfrm>
          <a:off x="1212850" y="3774593"/>
          <a:ext cx="21958300" cy="72263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97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52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4800" dirty="0">
                          <a:solidFill>
                            <a:srgbClr val="FFFFFF"/>
                          </a:solidFill>
                          <a:latin typeface="+mn-lt"/>
                          <a:ea typeface="Avenir Next Heavy"/>
                          <a:cs typeface="Avenir Next Heavy"/>
                          <a:sym typeface="Avenir Next Heavy"/>
                        </a:rPr>
                        <a:t>Item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4800">
                          <a:solidFill>
                            <a:srgbClr val="FFFFFF"/>
                          </a:solidFill>
                          <a:latin typeface="+mn-lt"/>
                          <a:ea typeface="Avenir Next Heavy"/>
                          <a:cs typeface="Avenir Next Heavy"/>
                          <a:sym typeface="Avenir Next Heavy"/>
                        </a:rPr>
                        <a:t>Percentage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defTabSz="914400"/>
                      <a:r>
                        <a:rPr sz="4800" b="1" dirty="0">
                          <a:solidFill>
                            <a:srgbClr val="2C98F0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(Team-based) Term Project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4800" b="1" dirty="0">
                          <a:solidFill>
                            <a:srgbClr val="2C98F0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~</a:t>
                      </a:r>
                      <a:r>
                        <a:rPr lang="en-KR" sz="4800" b="1" dirty="0">
                          <a:solidFill>
                            <a:srgbClr val="2C98F0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6</a:t>
                      </a:r>
                      <a:r>
                        <a:rPr sz="4800" b="1" dirty="0">
                          <a:solidFill>
                            <a:srgbClr val="2C98F0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0%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5900">
                <a:tc>
                  <a:txBody>
                    <a:bodyPr/>
                    <a:lstStyle/>
                    <a:p>
                      <a:pPr defTabSz="914400">
                        <a:defRPr sz="4800" b="1">
                          <a:solidFill>
                            <a:srgbClr val="F9BF3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dirty="0">
                          <a:latin typeface="+mn-lt"/>
                        </a:rPr>
                        <a:t>Participation and Assignments</a:t>
                      </a:r>
                    </a:p>
                    <a:p>
                      <a:pPr marL="406400" indent="-406400" algn="l" defTabSz="914400">
                        <a:buSzPct val="123000"/>
                        <a:buChar char="•"/>
                        <a:defRPr sz="4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dirty="0">
                          <a:latin typeface="+mn-lt"/>
                        </a:rPr>
                        <a:t>Attending classes</a:t>
                      </a:r>
                    </a:p>
                    <a:p>
                      <a:pPr marL="406400" indent="-406400" algn="l" defTabSz="914400">
                        <a:buSzPct val="123000"/>
                        <a:buChar char="•"/>
                        <a:defRPr sz="4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dirty="0">
                          <a:latin typeface="+mn-lt"/>
                        </a:rPr>
                        <a:t>In-class activities (present in group presentation, contribute to Q&amp;A, sharing in class, participation of optional tutorials)</a:t>
                      </a:r>
                    </a:p>
                    <a:p>
                      <a:pPr marL="406400" indent="-406400" algn="l" defTabSz="914400">
                        <a:buSzPct val="123000"/>
                        <a:buChar char="•"/>
                        <a:defRPr sz="4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dirty="0">
                          <a:latin typeface="+mn-lt"/>
                        </a:rPr>
                        <a:t>Quiz</a:t>
                      </a:r>
                    </a:p>
                    <a:p>
                      <a:pPr marL="406400" indent="-406400" algn="l" defTabSz="914400">
                        <a:buSzPct val="123000"/>
                        <a:buChar char="•"/>
                        <a:defRPr sz="4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  <a:r>
                        <a:rPr dirty="0">
                          <a:latin typeface="+mn-lt"/>
                        </a:rPr>
                        <a:t>Off-class assignments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4800" b="1" dirty="0">
                          <a:solidFill>
                            <a:srgbClr val="F9BF3F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~</a:t>
                      </a:r>
                      <a:r>
                        <a:rPr lang="en-KR" sz="4800" b="1" dirty="0">
                          <a:solidFill>
                            <a:srgbClr val="F9BF3F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4</a:t>
                      </a:r>
                      <a:r>
                        <a:rPr sz="4800" b="1" dirty="0">
                          <a:solidFill>
                            <a:srgbClr val="F9BF3F"/>
                          </a:solidFill>
                          <a:latin typeface="+mn-lt"/>
                          <a:ea typeface="Avenir Next Regular"/>
                          <a:cs typeface="Avenir Next Regular"/>
                          <a:sym typeface="Avenir Next Regular"/>
                        </a:rPr>
                        <a:t>0%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Ask the right ques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E203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Ask the right question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ase 3: Face Recognition"/>
          <p:cNvSpPr txBox="1">
            <a:spLocks noGrp="1"/>
          </p:cNvSpPr>
          <p:nvPr>
            <p:ph type="body" sz="quarter" idx="1"/>
          </p:nvPr>
        </p:nvSpPr>
        <p:spPr>
          <a:xfrm>
            <a:off x="1206500" y="1142459"/>
            <a:ext cx="21971000" cy="22319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Case 3: Face Recognition</a:t>
            </a:r>
          </a:p>
        </p:txBody>
      </p:sp>
      <p:pic>
        <p:nvPicPr>
          <p:cNvPr id="421" name="Untitled.mp4" descr="Untitled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5359" y="3842592"/>
            <a:ext cx="15593282" cy="8771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38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424" name="Screen Shot 2023-03-19 at 19.50.05.png" descr="Screen Shot 2023-03-19 at 19.50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43" y="14066"/>
            <a:ext cx="11671914" cy="1359163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427" name="face.mp4" descr="fac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248" y="271406"/>
            <a:ext cx="21253504" cy="1195509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ource of video: [link]"/>
          <p:cNvSpPr/>
          <p:nvPr/>
        </p:nvSpPr>
        <p:spPr>
          <a:xfrm>
            <a:off x="1565249" y="12328100"/>
            <a:ext cx="21253502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Source of video: [</a:t>
            </a:r>
            <a:r>
              <a:rPr u="sng">
                <a:hlinkClick r:id="rId5"/>
              </a:rPr>
              <a:t>link</a:t>
            </a:r>
            <a: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4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431" name="Najibi_Fig-1-1.jpeg" descr="Najibi_Fig-1-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219" y="4294309"/>
            <a:ext cx="19999897" cy="861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creen Shot 2023-03-19 at 19.54.35.png" descr="Screen Shot 2023-03-19 at 19.54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36" y="263917"/>
            <a:ext cx="17171128" cy="2533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ase 4: Inspecting Steel Sheets for Defects [link]"/>
          <p:cNvSpPr txBox="1">
            <a:spLocks noGrp="1"/>
          </p:cNvSpPr>
          <p:nvPr>
            <p:ph type="body" sz="quarter" idx="1"/>
          </p:nvPr>
        </p:nvSpPr>
        <p:spPr>
          <a:xfrm>
            <a:off x="1206500" y="1142459"/>
            <a:ext cx="21971000" cy="2231916"/>
          </a:xfrm>
          <a:prstGeom prst="rect">
            <a:avLst/>
          </a:prstGeom>
        </p:spPr>
        <p:txBody>
          <a:bodyPr/>
          <a:lstStyle/>
          <a:p>
            <a:pPr defTabSz="1487386">
              <a:defRPr sz="7076" spc="-141"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Case 4: Inspecting Steel Sheets for Defects [</a:t>
            </a:r>
            <a:r>
              <a:rPr u="sng">
                <a:hlinkClick r:id="rId3"/>
              </a:rPr>
              <a:t>link</a:t>
            </a:r>
            <a:r>
              <a:t>]</a:t>
            </a:r>
          </a:p>
        </p:txBody>
      </p:sp>
      <p:pic>
        <p:nvPicPr>
          <p:cNvPr id="439" name="Screen Shot 2023-02-24 at 20.56.43.png" descr="Screen Shot 2023-02-24 at 20.56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76" y="3561940"/>
            <a:ext cx="16777048" cy="6977875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Baseline systems: 76.2% accuracy…"/>
          <p:cNvSpPr txBox="1"/>
          <p:nvPr/>
        </p:nvSpPr>
        <p:spPr>
          <a:xfrm>
            <a:off x="3473924" y="11372126"/>
            <a:ext cx="944179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Baseline systems: 76.2% accuracy</a:t>
            </a:r>
          </a:p>
          <a:p>
            <a:pPr algn="l">
              <a:defRPr sz="4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Target: 90.0% accuracy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ase 4: Inspecting Steel Sheets for Defects [link]"/>
          <p:cNvSpPr txBox="1">
            <a:spLocks noGrp="1"/>
          </p:cNvSpPr>
          <p:nvPr>
            <p:ph type="body" sz="quarter" idx="1"/>
          </p:nvPr>
        </p:nvSpPr>
        <p:spPr>
          <a:xfrm>
            <a:off x="1206500" y="1142459"/>
            <a:ext cx="21971000" cy="2231916"/>
          </a:xfrm>
          <a:prstGeom prst="rect">
            <a:avLst/>
          </a:prstGeom>
        </p:spPr>
        <p:txBody>
          <a:bodyPr/>
          <a:lstStyle/>
          <a:p>
            <a:pPr defTabSz="1487386">
              <a:defRPr sz="7076" spc="-141"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Case 4: Inspecting Steel Sheets for Defects [</a:t>
            </a:r>
            <a:r>
              <a:rPr u="sng">
                <a:hlinkClick r:id="rId2"/>
              </a:rPr>
              <a:t>link</a:t>
            </a:r>
            <a:r>
              <a:t>]</a:t>
            </a:r>
          </a:p>
        </p:txBody>
      </p:sp>
      <p:pic>
        <p:nvPicPr>
          <p:cNvPr id="445" name="Screen Shot 2023-08-22 at 21.37.10.png" descr="Screen Shot 2023-08-22 at 21.37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647" y="4150876"/>
            <a:ext cx="7240979" cy="7920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截屏2023-08-23 11.37.42.png" descr="截屏2023-08-23 11.37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65" y="5685389"/>
            <a:ext cx="9867901" cy="4851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fe-cycle of data scienc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Life-cycle of data science </a:t>
            </a:r>
          </a:p>
        </p:txBody>
      </p:sp>
      <p:pic>
        <p:nvPicPr>
          <p:cNvPr id="449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35" y="4960532"/>
            <a:ext cx="22549130" cy="5448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DfrqqhlVAAAXW04.jpg" descr="DfrqqhlVAAAXW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672" y="2231725"/>
            <a:ext cx="8846264" cy="461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453" name="What is data scienc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What is data science</a:t>
            </a:r>
          </a:p>
        </p:txBody>
      </p:sp>
      <p:sp>
        <p:nvSpPr>
          <p:cNvPr id="454" name="Good data…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3494314"/>
            <a:ext cx="8846264" cy="3587623"/>
          </a:xfrm>
          <a:prstGeom prst="rect">
            <a:avLst/>
          </a:prstGeom>
        </p:spPr>
        <p:txBody>
          <a:bodyPr/>
          <a:lstStyle/>
          <a:p>
            <a:pPr marL="754380" indent="-754380" defTabSz="2413955">
              <a:lnSpc>
                <a:spcPct val="130000"/>
              </a:lnSpc>
              <a:spcBef>
                <a:spcPts val="100"/>
              </a:spcBef>
              <a:buSzPct val="123000"/>
              <a:buChar char="•"/>
              <a:defRPr sz="5544" b="0" spc="-11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Good data</a:t>
            </a:r>
          </a:p>
          <a:p>
            <a:pPr marL="754380" indent="-754380" defTabSz="2413955">
              <a:lnSpc>
                <a:spcPct val="130000"/>
              </a:lnSpc>
              <a:spcBef>
                <a:spcPts val="100"/>
              </a:spcBef>
              <a:buSzPct val="123000"/>
              <a:buChar char="•"/>
              <a:defRPr sz="5544" b="0" spc="-11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Good algorithm</a:t>
            </a:r>
          </a:p>
          <a:p>
            <a:pPr marL="754380" indent="-754380" defTabSz="2413955">
              <a:lnSpc>
                <a:spcPct val="130000"/>
              </a:lnSpc>
              <a:spcBef>
                <a:spcPts val="100"/>
              </a:spcBef>
              <a:buSzPct val="123000"/>
              <a:buChar char="•"/>
              <a:defRPr sz="5544" b="0" spc="-11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Interdisciplinary</a:t>
            </a:r>
          </a:p>
        </p:txBody>
      </p:sp>
      <p:grpSp>
        <p:nvGrpSpPr>
          <p:cNvPr id="459" name="Group"/>
          <p:cNvGrpSpPr/>
          <p:nvPr/>
        </p:nvGrpSpPr>
        <p:grpSpPr>
          <a:xfrm>
            <a:off x="1206500" y="7989479"/>
            <a:ext cx="21854271" cy="4614767"/>
            <a:chOff x="0" y="533399"/>
            <a:chExt cx="21854270" cy="4614766"/>
          </a:xfrm>
        </p:grpSpPr>
        <p:grpSp>
          <p:nvGrpSpPr>
            <p:cNvPr id="457" name="Group"/>
            <p:cNvGrpSpPr/>
            <p:nvPr/>
          </p:nvGrpSpPr>
          <p:grpSpPr>
            <a:xfrm>
              <a:off x="0" y="533399"/>
              <a:ext cx="16893476" cy="3298799"/>
              <a:chOff x="0" y="533399"/>
              <a:chExt cx="16893475" cy="3298797"/>
            </a:xfrm>
          </p:grpSpPr>
          <p:sp>
            <p:nvSpPr>
              <p:cNvPr id="455" name="More importantly … …"/>
              <p:cNvSpPr/>
              <p:nvPr/>
            </p:nvSpPr>
            <p:spPr>
              <a:xfrm>
                <a:off x="36842" y="53339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lnSpc>
                    <a:spcPct val="130000"/>
                  </a:lnSpc>
                  <a:spcBef>
                    <a:spcPts val="200"/>
                  </a:spcBef>
                  <a:defRPr sz="5600" spc="-112">
                    <a:solidFill>
                      <a:srgbClr val="2C98F0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lvl1pPr>
              </a:lstStyle>
              <a:p>
                <a:r>
                  <a:rPr dirty="0">
                    <a:latin typeface="+mn-lt"/>
                  </a:rPr>
                  <a:t>More importantly … …</a:t>
                </a:r>
              </a:p>
            </p:txBody>
          </p:sp>
          <p:sp>
            <p:nvSpPr>
              <p:cNvPr id="456" name="Critical thinking: ask the right question…"/>
              <p:cNvSpPr txBox="1"/>
              <p:nvPr/>
            </p:nvSpPr>
            <p:spPr>
              <a:xfrm>
                <a:off x="0" y="1306314"/>
                <a:ext cx="16893476" cy="252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marL="762000" indent="-762000" algn="l">
                  <a:lnSpc>
                    <a:spcPct val="130000"/>
                  </a:lnSpc>
                  <a:spcBef>
                    <a:spcPts val="200"/>
                  </a:spcBef>
                  <a:buSzPct val="123000"/>
                  <a:buChar char="•"/>
                  <a:defRPr sz="5600" spc="-112">
                    <a:solidFill>
                      <a:srgbClr val="2C98F0"/>
                    </a:solidFill>
                    <a:latin typeface="Avenir Next Ultra Light"/>
                    <a:ea typeface="Avenir Next Ultra Light"/>
                    <a:cs typeface="Avenir Next Ultra Light"/>
                    <a:sym typeface="Avenir Next Ultra Light"/>
                  </a:defRPr>
                </a:pPr>
                <a:r>
                  <a:rPr dirty="0"/>
                  <a:t>Critical thinking: ask the right question </a:t>
                </a:r>
              </a:p>
              <a:p>
                <a:pPr marL="762000" indent="-762000" algn="l">
                  <a:lnSpc>
                    <a:spcPct val="130000"/>
                  </a:lnSpc>
                  <a:spcBef>
                    <a:spcPts val="200"/>
                  </a:spcBef>
                  <a:buSzPct val="123000"/>
                  <a:buChar char="•"/>
                  <a:defRPr sz="5600" spc="-112">
                    <a:solidFill>
                      <a:srgbClr val="2C98F0"/>
                    </a:solidFill>
                    <a:latin typeface="Avenir Next Ultra Light"/>
                    <a:ea typeface="Avenir Next Ultra Light"/>
                    <a:cs typeface="Avenir Next Ultra Light"/>
                    <a:sym typeface="Avenir Next Ultra Light"/>
                  </a:defRPr>
                </a:pPr>
                <a:r>
                  <a:rPr dirty="0"/>
                  <a:t>Life-cycle of data science </a:t>
                </a:r>
              </a:p>
            </p:txBody>
          </p:sp>
        </p:grpSp>
        <p:pic>
          <p:nvPicPr>
            <p:cNvPr id="458" name="已粘贴的图像.png" descr="已粘贴的图像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2908" y="2666180"/>
              <a:ext cx="10271363" cy="2481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F8A37-0BEA-4AF2-7F82-B5059264849D}"/>
              </a:ext>
            </a:extLst>
          </p:cNvPr>
          <p:cNvSpPr txBox="1"/>
          <p:nvPr/>
        </p:nvSpPr>
        <p:spPr>
          <a:xfrm>
            <a:off x="1071921" y="1276045"/>
            <a:ext cx="22227659" cy="1282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7735" b="1" spc="-154" dirty="0">
                <a:solidFill>
                  <a:srgbClr val="000000"/>
                </a:solidFill>
                <a:latin typeface="+mj-lt"/>
                <a:sym typeface="Avenir Next Regular"/>
              </a:rPr>
              <a:t>Lecture 1: An overview of data science</a:t>
            </a:r>
            <a:endParaRPr lang="en-KR" sz="7735" b="1" spc="-154" dirty="0">
              <a:solidFill>
                <a:srgbClr val="000000"/>
              </a:solidFill>
              <a:latin typeface="+mj-lt"/>
              <a:sym typeface="Avenir Next Regular"/>
            </a:endParaRPr>
          </a:p>
        </p:txBody>
      </p:sp>
      <p:sp>
        <p:nvSpPr>
          <p:cNvPr id="23" name="Government…">
            <a:extLst>
              <a:ext uri="{FF2B5EF4-FFF2-40B4-BE49-F238E27FC236}">
                <a16:creationId xmlns:a16="http://schemas.microsoft.com/office/drawing/2014/main" id="{3EE6BAD5-AC54-5B9D-BC5B-793CBB776FA8}"/>
              </a:ext>
            </a:extLst>
          </p:cNvPr>
          <p:cNvSpPr txBox="1">
            <a:spLocks/>
          </p:cNvSpPr>
          <p:nvPr/>
        </p:nvSpPr>
        <p:spPr>
          <a:xfrm>
            <a:off x="1206500" y="3494314"/>
            <a:ext cx="17195800" cy="931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ea"/>
                <a:ea typeface="+mn-ea"/>
                <a:cs typeface="Avenir Next Ultra Light"/>
                <a:sym typeface="Avenir Next Ultra Light"/>
              </a:rPr>
              <a:t>What is data science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spc="-112" dirty="0">
                <a:solidFill>
                  <a:srgbClr val="0070C0"/>
                </a:solidFill>
                <a:latin typeface="+mn-lt"/>
                <a:ea typeface="Avenir Next Ultra Light"/>
                <a:cs typeface="Avenir Next Ultra Light"/>
                <a:sym typeface="Avenir Next Ultra Light"/>
              </a:rPr>
              <a:t>Why is data science important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lt"/>
                <a:ea typeface="Avenir Next Ultra Light"/>
                <a:cs typeface="Avenir Next Ultra Light"/>
                <a:sym typeface="Avenir Next Ultra Light"/>
              </a:rPr>
              <a:t>Core skills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154337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44" name="About the Term Project (To Be Finalized)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</a:rPr>
              <a:t>About the Term Project</a:t>
            </a:r>
          </a:p>
        </p:txBody>
      </p:sp>
      <p:sp>
        <p:nvSpPr>
          <p:cNvPr id="245" name="Goal…"/>
          <p:cNvSpPr txBox="1">
            <a:spLocks noGrp="1"/>
          </p:cNvSpPr>
          <p:nvPr>
            <p:ph type="subTitle" idx="1"/>
          </p:nvPr>
        </p:nvSpPr>
        <p:spPr>
          <a:xfrm>
            <a:off x="1206500" y="3494314"/>
            <a:ext cx="21971000" cy="931010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latin typeface="+mn-lt"/>
              </a:rPr>
              <a:t>Who give the project? </a:t>
            </a:r>
            <a:r>
              <a:rPr lang="en-US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Self-proposed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latin typeface="+mn-lt"/>
              </a:rPr>
              <a:t>How to form the team?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Students are required to form a 5-person team (max. 3 from the same thrust).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latin typeface="+mn-lt"/>
              </a:rPr>
              <a:t>What project is about?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After you form the teams, each team needs to propose a final project that must be i</a:t>
            </a:r>
            <a:r>
              <a:rPr dirty="0">
                <a:solidFill>
                  <a:srgbClr val="0070C0"/>
                </a:solidFill>
                <a:latin typeface="+mn-lt"/>
              </a:rPr>
              <a:t>nterdisciplinary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.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You can consult TAs or instructors about the project scope.</a:t>
            </a:r>
          </a:p>
          <a:p>
            <a:pPr marL="609600" lvl="1" indent="0" defTabSz="2438338">
              <a:lnSpc>
                <a:spcPct val="130000"/>
              </a:lnSpc>
              <a:spcBef>
                <a:spcPts val="200"/>
              </a:spcBef>
              <a:buSzPct val="123000"/>
              <a:defRPr sz="4800" b="0" spc="-96"/>
            </a:pPr>
            <a:endParaRPr dirty="0">
              <a:latin typeface="+mn-lt"/>
            </a:endParaRP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latin typeface="+mn-lt"/>
              </a:rPr>
              <a:t>Project evaluation: </a:t>
            </a:r>
          </a:p>
          <a:p>
            <a:pPr marL="762000" lvl="4" indent="-7620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4800" b="0" spc="-96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	Each project will write a final proposal and submit a 10-minute video. </a:t>
            </a:r>
          </a:p>
          <a:p>
            <a:pPr marL="762000" lvl="1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4800" b="0" spc="-96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The projects will be evaluated by our eight TAs</a:t>
            </a:r>
            <a:endParaRPr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Data is changing the world - the era of big data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 is changing the world - the era of big data</a:t>
            </a:r>
          </a:p>
        </p:txBody>
      </p:sp>
      <p:pic>
        <p:nvPicPr>
          <p:cNvPr id="473" name="global-data-generated-annually.jpeg" descr="global-data-generated-annuall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51" y="2695889"/>
            <a:ext cx="14184098" cy="1077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3 V’s of big data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 V’s of big data</a:t>
            </a:r>
          </a:p>
        </p:txBody>
      </p:sp>
      <p:pic>
        <p:nvPicPr>
          <p:cNvPr id="476" name="已粘贴的图像.jpeg" descr="已粘贴的图像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05" y="2426296"/>
            <a:ext cx="13280864" cy="8863408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Volume…"/>
          <p:cNvSpPr txBox="1"/>
          <p:nvPr/>
        </p:nvSpPr>
        <p:spPr>
          <a:xfrm>
            <a:off x="1257994" y="3171825"/>
            <a:ext cx="7731189" cy="737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62000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Volume</a:t>
            </a:r>
          </a:p>
          <a:p>
            <a:pPr marL="1371600" lvl="1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GB -&gt; TB -&gt; ZB -&gt; EB</a:t>
            </a:r>
          </a:p>
          <a:p>
            <a:pPr marL="762000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Velocity</a:t>
            </a:r>
          </a:p>
          <a:p>
            <a:pPr marL="1371600" lvl="1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Fast data flows</a:t>
            </a:r>
          </a:p>
          <a:p>
            <a:pPr marL="762000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Variety</a:t>
            </a:r>
          </a:p>
          <a:p>
            <a:pPr marL="1371600" lvl="1" indent="-762000" algn="l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500" spc="-11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Diversity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eople's behavior has undergone profound chang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023821">
              <a:lnSpc>
                <a:spcPct val="80000"/>
              </a:lnSpc>
              <a:defRPr sz="7054" b="1" spc="-14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People's behavior has undergone profound changes</a:t>
            </a:r>
          </a:p>
        </p:txBody>
      </p:sp>
      <p:pic>
        <p:nvPicPr>
          <p:cNvPr id="480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07" y="3361553"/>
            <a:ext cx="9130481" cy="919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已粘贴的图像.png" descr="已粘贴的图像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53" y="3523120"/>
            <a:ext cx="6739793" cy="4891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已粘贴的图像.png" descr="已粘贴的图像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862" y="8469224"/>
            <a:ext cx="5958575" cy="448494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数字痕迹…"/>
          <p:cNvSpPr txBox="1"/>
          <p:nvPr/>
        </p:nvSpPr>
        <p:spPr>
          <a:xfrm>
            <a:off x="18202812" y="6346146"/>
            <a:ext cx="5510277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700"/>
              </a:lnSpc>
              <a:defRPr sz="57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数字痕迹</a:t>
            </a:r>
            <a:endParaRPr sz="47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8700"/>
              </a:lnSpc>
              <a:defRPr sz="5766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Digital Traces</a:t>
            </a:r>
            <a:endParaRPr sz="120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486" name="Digital Trac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Digital Traces</a:t>
            </a:r>
          </a:p>
        </p:txBody>
      </p:sp>
      <p:sp>
        <p:nvSpPr>
          <p:cNvPr id="487" name="The New York Stock Exchange generates 1TB  of trading data every trading day.…"/>
          <p:cNvSpPr txBox="1">
            <a:spLocks noGrp="1"/>
          </p:cNvSpPr>
          <p:nvPr>
            <p:ph type="subTitle" idx="1"/>
          </p:nvPr>
        </p:nvSpPr>
        <p:spPr>
          <a:xfrm>
            <a:off x="1206500" y="3392714"/>
            <a:ext cx="21971000" cy="8158555"/>
          </a:xfrm>
          <a:prstGeom prst="rect">
            <a:avLst/>
          </a:prstGeom>
        </p:spPr>
        <p:txBody>
          <a:bodyPr/>
          <a:lstStyle/>
          <a:p>
            <a:pPr marL="662940" indent="-662940" defTabSz="2121354">
              <a:spcBef>
                <a:spcPts val="100"/>
              </a:spcBef>
              <a:buSzPct val="123000"/>
              <a:buChar char="•"/>
              <a:defRPr sz="4524" b="0" spc="-9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The New York Stock Exchange generates 1TB </a:t>
            </a:r>
            <a:br/>
            <a:r>
              <a:t>of trading data every trading day.</a:t>
            </a:r>
          </a:p>
          <a:p>
            <a:pPr marL="662940" indent="-662940" defTabSz="2121354">
              <a:spcBef>
                <a:spcPts val="100"/>
              </a:spcBef>
              <a:buSzPct val="123000"/>
              <a:buChar char="•"/>
              <a:defRPr sz="4524" b="0" spc="-9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/>
          </a:p>
          <a:p>
            <a:pPr marL="662940" indent="-662940" defTabSz="2121354">
              <a:spcBef>
                <a:spcPts val="100"/>
              </a:spcBef>
              <a:buSzPct val="123000"/>
              <a:buChar char="•"/>
              <a:defRPr sz="4524" b="0" spc="-9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Facebook receives approximately 500+ terabytes of </a:t>
            </a:r>
            <a:br/>
            <a:r>
              <a:t>social data from users every day, mainly consisting of </a:t>
            </a:r>
            <a:br/>
            <a:r>
              <a:t>photos, videos, text messages, comments, etc</a:t>
            </a:r>
          </a:p>
          <a:p>
            <a:pPr marL="662940" indent="-662940" defTabSz="2121354">
              <a:spcBef>
                <a:spcPts val="100"/>
              </a:spcBef>
              <a:buSzPct val="123000"/>
              <a:buChar char="•"/>
              <a:defRPr sz="4524" b="0" spc="-9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/>
          </a:p>
          <a:p>
            <a:pPr marL="662940" indent="-662940" defTabSz="2121354">
              <a:spcBef>
                <a:spcPts val="100"/>
              </a:spcBef>
              <a:buSzPct val="123000"/>
              <a:buChar char="•"/>
              <a:defRPr sz="4524" b="0" spc="-9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The 2019 Spring Festival Gala (春晚) had a global </a:t>
            </a:r>
            <a:br/>
            <a:r>
              <a:t>audience participation of 20.8 billion interactions </a:t>
            </a:r>
            <a:br/>
            <a:r>
              <a:t>through Baidu APP</a:t>
            </a:r>
          </a:p>
        </p:txBody>
      </p:sp>
      <p:pic>
        <p:nvPicPr>
          <p:cNvPr id="488" name="已粘贴的图像.jpeg" descr="已粘贴的图像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047" y="1901445"/>
            <a:ext cx="4458588" cy="2982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已粘贴的图像.jpeg" descr="已粘贴的图像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687" y="5638429"/>
            <a:ext cx="3847307" cy="2439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已粘贴的图像.png" descr="已粘贴的图像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819" y="8629144"/>
            <a:ext cx="2227044" cy="243914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Trend 1: Data is easier to generate and obtain than ever before"/>
          <p:cNvSpPr txBox="1"/>
          <p:nvPr/>
        </p:nvSpPr>
        <p:spPr>
          <a:xfrm>
            <a:off x="1147393" y="11873750"/>
            <a:ext cx="22089215" cy="10541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55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Trend 1: Data is easier to generate and obtain than ever before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494" name="Data has changed and is changing the entire world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072588">
              <a:lnSpc>
                <a:spcPct val="80000"/>
              </a:lnSpc>
              <a:defRPr sz="7225" b="1" spc="-14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 has changed and is changing the entire world</a:t>
            </a:r>
          </a:p>
        </p:txBody>
      </p:sp>
      <p:sp>
        <p:nvSpPr>
          <p:cNvPr id="495" name="1980s: Hardware industry -&gt; selling machines…"/>
          <p:cNvSpPr txBox="1">
            <a:spLocks noGrp="1"/>
          </p:cNvSpPr>
          <p:nvPr>
            <p:ph type="subTitle" idx="1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670560" indent="-670560" defTabSz="2145738">
              <a:spcBef>
                <a:spcPts val="100"/>
              </a:spcBef>
              <a:buSzPct val="123000"/>
              <a:buChar char="•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1980s: Hardware industry -&gt; selling machines </a:t>
            </a:r>
          </a:p>
          <a:p>
            <a:pPr marL="670560" indent="-670560" defTabSz="2145738">
              <a:spcBef>
                <a:spcPts val="100"/>
              </a:spcBef>
              <a:buSzPct val="123000"/>
              <a:buChar char="•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1990s: Software industry -&gt; selling computer software </a:t>
            </a:r>
          </a:p>
          <a:p>
            <a:pPr marL="670560" indent="-670560" defTabSz="2145738">
              <a:spcBef>
                <a:spcPts val="100"/>
              </a:spcBef>
              <a:buSzPct val="123000"/>
              <a:buChar char="•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2000s: Internet industry -&gt; online retail and service</a:t>
            </a:r>
          </a:p>
          <a:p>
            <a:pPr marL="670560" indent="-670560" defTabSz="2145738">
              <a:spcBef>
                <a:spcPts val="100"/>
              </a:spcBef>
              <a:buSzPct val="123000"/>
              <a:buChar char="•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2010s: Data industry -&gt; Data Empowerment </a:t>
            </a:r>
          </a:p>
          <a:p>
            <a:pPr marL="1207008" lvl="1" indent="-670560" defTabSz="2145738">
              <a:spcBef>
                <a:spcPts val="100"/>
              </a:spcBef>
              <a:buSzPct val="123000"/>
              <a:buChar char="-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Enhancing user experience (e.g., personalized recommendations) </a:t>
            </a:r>
          </a:p>
          <a:p>
            <a:pPr marL="1207008" lvl="1" indent="-670560" defTabSz="2145738">
              <a:spcBef>
                <a:spcPts val="100"/>
              </a:spcBef>
              <a:buSzPct val="123000"/>
              <a:buChar char="-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Solving real-world  hard problems (e.g., Alibaba's City Brain 城市大脑)</a:t>
            </a:r>
          </a:p>
          <a:p>
            <a:pPr marL="1743455" lvl="2" indent="-670559" defTabSz="2145738">
              <a:spcBef>
                <a:spcPts val="100"/>
              </a:spcBef>
              <a:buSzPct val="123000"/>
              <a:buChar char="➡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 Reducing travel time in Hangzhou by 15.3%, saving 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4.6 minutes</a:t>
            </a:r>
            <a:r>
              <a:t> of travel time on major elevated highways, and dropping from the 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fifth most congested city</a:t>
            </a:r>
            <a:r>
              <a:t> in China to the 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57th</a:t>
            </a:r>
          </a:p>
          <a:p>
            <a:pPr marL="1207008" lvl="1" indent="-670560" defTabSz="2145738">
              <a:spcBef>
                <a:spcPts val="100"/>
              </a:spcBef>
              <a:buSzPct val="123000"/>
              <a:buChar char="-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Saving enterprise costs (e.g., UPS in the United States) </a:t>
            </a:r>
          </a:p>
          <a:p>
            <a:pPr marL="1743455" lvl="2" indent="-670559" defTabSz="2145738">
              <a:spcBef>
                <a:spcPts val="100"/>
              </a:spcBef>
              <a:buSzPct val="123000"/>
              <a:buChar char="➡"/>
              <a:defRPr sz="4488" b="0" spc="-89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Designing routes through data analysis ("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UPS drivers don't turn left</a:t>
            </a:r>
            <a:r>
              <a:t>"), saving 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100 million miles</a:t>
            </a:r>
            <a:r>
              <a:t> of transportation </a:t>
            </a:r>
            <a:r>
              <a:rPr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per year</a:t>
            </a:r>
          </a:p>
        </p:txBody>
      </p:sp>
      <p:sp>
        <p:nvSpPr>
          <p:cNvPr id="496" name="The development trend of the information technology industry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734694">
              <a:defRPr sz="4895" b="1">
                <a:solidFill>
                  <a:srgbClr val="EC5453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The development trend of the information technology industry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499" name="Government: data-driven response to COVID19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Government: data-driven response to COVID19</a:t>
            </a:r>
          </a:p>
        </p:txBody>
      </p:sp>
      <p:pic>
        <p:nvPicPr>
          <p:cNvPr id="500" name="7fce857b-8776-3ca4-9abe-de77af4a4015.png" descr="7fce857b-8776-3ca4-9abe-de77af4a4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89" y="2729178"/>
            <a:ext cx="15329822" cy="10840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ompanies: data-driven decision making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Companies: data-driven decision making</a:t>
            </a:r>
          </a:p>
        </p:txBody>
      </p:sp>
      <p:pic>
        <p:nvPicPr>
          <p:cNvPr id="503" name="slingshot-data-driven-companies.png" descr="slingshot-data-driven-compan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86" y="2647968"/>
            <a:ext cx="9257348" cy="6057055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Coca-Cola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00000"/>
              </a:lnSpc>
              <a:spcBef>
                <a:spcPts val="200"/>
              </a:spcBef>
              <a:defRPr sz="5100" spc="-102"/>
            </a:pPr>
            <a:r>
              <a:t>Coca-Cola</a:t>
            </a:r>
          </a:p>
          <a:p>
            <a:pPr marL="1981200" lvl="2" indent="-762000">
              <a:lnSpc>
                <a:spcPct val="100000"/>
              </a:lnSpc>
              <a:spcBef>
                <a:spcPts val="200"/>
              </a:spcBef>
              <a:defRPr sz="5100" spc="-10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sourcing, distribution, sales, …</a:t>
            </a:r>
            <a:br/>
            <a:endParaRPr/>
          </a:p>
          <a:p>
            <a:pPr marL="1371600" lvl="1" indent="-762000">
              <a:lnSpc>
                <a:spcPct val="100000"/>
              </a:lnSpc>
              <a:spcBef>
                <a:spcPts val="200"/>
              </a:spcBef>
              <a:defRPr sz="5100" spc="-102"/>
            </a:pPr>
            <a:r>
              <a:t>Starbucks</a:t>
            </a:r>
          </a:p>
          <a:p>
            <a:pPr marL="1981200" lvl="2" indent="-762000">
              <a:lnSpc>
                <a:spcPct val="100000"/>
              </a:lnSpc>
              <a:spcBef>
                <a:spcPts val="200"/>
              </a:spcBef>
              <a:defRPr sz="5100" spc="-10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big data through mobile apps and </a:t>
            </a:r>
            <a:br/>
            <a:r>
              <a:t>reward programs that help them gather </a:t>
            </a:r>
            <a:br/>
            <a:r>
              <a:t>insights directly from its customers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507" name="Daily decisions: data-driven lif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Daily decisions: data-driven life</a:t>
            </a:r>
          </a:p>
        </p:txBody>
      </p:sp>
      <p:sp>
        <p:nvSpPr>
          <p:cNvPr id="508" name="Everything is based on data that help us to make everyday decision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00735">
              <a:defRPr sz="5335" b="1">
                <a:solidFill>
                  <a:srgbClr val="EC5453"/>
                </a:solidFill>
              </a:defRPr>
            </a:lvl1pPr>
          </a:lstStyle>
          <a:p>
            <a:r>
              <a:t>Everything is based on data that help us to make everyday decision</a:t>
            </a:r>
          </a:p>
        </p:txBody>
      </p:sp>
      <p:sp>
        <p:nvSpPr>
          <p:cNvPr id="509" name="We will continue to make personal decisions based on experience, reasoning, and emotions…"/>
          <p:cNvSpPr txBox="1">
            <a:spLocks noGrp="1"/>
          </p:cNvSpPr>
          <p:nvPr>
            <p:ph type="subTitle" idx="1"/>
          </p:nvPr>
        </p:nvSpPr>
        <p:spPr>
          <a:xfrm>
            <a:off x="1130300" y="3900714"/>
            <a:ext cx="21971000" cy="7594636"/>
          </a:xfrm>
          <a:prstGeom prst="rect">
            <a:avLst/>
          </a:prstGeom>
        </p:spPr>
        <p:txBody>
          <a:bodyPr/>
          <a:lstStyle/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5800" b="0" spc="-116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We will continue to make personal decisions based on experience, reasoning, and emotions</a:t>
            </a:r>
          </a:p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5800" b="0" spc="-116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/>
          </a:p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5800" b="0" spc="-116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But, data (camouflaged under friendly interfaces) is already part of the way in which technology has impelled us:</a:t>
            </a:r>
          </a:p>
          <a:p>
            <a:pPr marL="1371600" lvl="1" indent="-762000" defTabSz="2438338">
              <a:spcBef>
                <a:spcPts val="200"/>
              </a:spcBef>
              <a:buSzPct val="123000"/>
              <a:buChar char="-"/>
              <a:defRPr sz="5800" b="0" spc="-116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Music, movies, books, food, online shopping</a:t>
            </a:r>
          </a:p>
        </p:txBody>
      </p:sp>
      <p:sp>
        <p:nvSpPr>
          <p:cNvPr id="510" name="Trend 2: People’s decisions are more data-driven than ever before"/>
          <p:cNvSpPr txBox="1"/>
          <p:nvPr/>
        </p:nvSpPr>
        <p:spPr>
          <a:xfrm>
            <a:off x="423889" y="11611437"/>
            <a:ext cx="23536222" cy="1092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57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Trend 2: People’s decisions are more data-driven than ever before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513" name="The ability to analyze data is increasing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The ability to analyze data is increasing</a:t>
            </a:r>
          </a:p>
        </p:txBody>
      </p:sp>
      <p:pic>
        <p:nvPicPr>
          <p:cNvPr id="514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935" y="2578718"/>
            <a:ext cx="14105940" cy="1043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530" name="Why is data science important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Why is data science important</a:t>
            </a:r>
          </a:p>
        </p:txBody>
      </p:sp>
      <p:sp>
        <p:nvSpPr>
          <p:cNvPr id="531" name="Data is easier to generate and obtain than ever before…"/>
          <p:cNvSpPr txBox="1">
            <a:spLocks noGrp="1"/>
          </p:cNvSpPr>
          <p:nvPr>
            <p:ph type="subTitle" sz="half" idx="1"/>
          </p:nvPr>
        </p:nvSpPr>
        <p:spPr>
          <a:xfrm>
            <a:off x="1206500" y="3494314"/>
            <a:ext cx="21971000" cy="3268078"/>
          </a:xfrm>
          <a:prstGeom prst="rect">
            <a:avLst/>
          </a:prstGeom>
        </p:spPr>
        <p:txBody>
          <a:bodyPr/>
          <a:lstStyle/>
          <a:p>
            <a:pPr marL="1037166" indent="-1037166" defTabSz="2438338">
              <a:spcBef>
                <a:spcPts val="200"/>
              </a:spcBef>
              <a:buSzPct val="100000"/>
              <a:buAutoNum type="arabicPeriod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Data is easier to generate and obtain than ever before</a:t>
            </a:r>
          </a:p>
          <a:p>
            <a:pPr marL="1037166" indent="-1037166" defTabSz="2438338">
              <a:spcBef>
                <a:spcPts val="200"/>
              </a:spcBef>
              <a:buSzPct val="100000"/>
              <a:buAutoNum type="arabicPeriod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People’s decisions are more data-driven than ever before</a:t>
            </a:r>
          </a:p>
          <a:p>
            <a:pPr marL="1037166" indent="-1037166" defTabSz="2438338">
              <a:spcBef>
                <a:spcPts val="200"/>
              </a:spcBef>
              <a:buSzPct val="100000"/>
              <a:buAutoNum type="arabicPeriod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Tools for data analysis are being democratized</a:t>
            </a:r>
          </a:p>
        </p:txBody>
      </p:sp>
      <p:pic>
        <p:nvPicPr>
          <p:cNvPr id="4" name="Picture 3" descr="A silhouette of a tower with a wifi signal above it&#10;&#10;Description automatically generated">
            <a:extLst>
              <a:ext uri="{FF2B5EF4-FFF2-40B4-BE49-F238E27FC236}">
                <a16:creationId xmlns:a16="http://schemas.microsoft.com/office/drawing/2014/main" id="{2FB5F139-7F59-7FD3-87D7-60A34A113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83" y="6858000"/>
            <a:ext cx="9731632" cy="54740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F8A37-0BEA-4AF2-7F82-B5059264849D}"/>
              </a:ext>
            </a:extLst>
          </p:cNvPr>
          <p:cNvSpPr txBox="1"/>
          <p:nvPr/>
        </p:nvSpPr>
        <p:spPr>
          <a:xfrm>
            <a:off x="1071921" y="1276045"/>
            <a:ext cx="22227659" cy="1282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7735" b="1" spc="-154" dirty="0">
                <a:solidFill>
                  <a:srgbClr val="000000"/>
                </a:solidFill>
                <a:latin typeface="+mj-lt"/>
                <a:sym typeface="Avenir Next Regular"/>
              </a:rPr>
              <a:t>Lecture 1: An overview of data science</a:t>
            </a:r>
            <a:endParaRPr lang="en-KR" sz="7735" b="1" spc="-154" dirty="0">
              <a:solidFill>
                <a:srgbClr val="000000"/>
              </a:solidFill>
              <a:latin typeface="+mj-lt"/>
              <a:sym typeface="Avenir Next Regular"/>
            </a:endParaRPr>
          </a:p>
        </p:txBody>
      </p:sp>
      <p:sp>
        <p:nvSpPr>
          <p:cNvPr id="23" name="Government…">
            <a:extLst>
              <a:ext uri="{FF2B5EF4-FFF2-40B4-BE49-F238E27FC236}">
                <a16:creationId xmlns:a16="http://schemas.microsoft.com/office/drawing/2014/main" id="{3EE6BAD5-AC54-5B9D-BC5B-793CBB776FA8}"/>
              </a:ext>
            </a:extLst>
          </p:cNvPr>
          <p:cNvSpPr txBox="1">
            <a:spLocks/>
          </p:cNvSpPr>
          <p:nvPr/>
        </p:nvSpPr>
        <p:spPr>
          <a:xfrm>
            <a:off x="1206500" y="3494314"/>
            <a:ext cx="17195800" cy="931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lt"/>
                <a:ea typeface="Avenir Next Ultra Light"/>
                <a:cs typeface="Avenir Next Ultra Light"/>
                <a:sym typeface="Avenir Next Ultra Light"/>
              </a:rPr>
              <a:t>What is data science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lt"/>
                <a:ea typeface="Avenir Next Ultra Light"/>
                <a:cs typeface="Avenir Next Ultra Light"/>
                <a:sym typeface="Avenir Next Ultra Light"/>
              </a:rPr>
              <a:t>Why is data science important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lt"/>
                <a:ea typeface="Avenir Next Ultra Light"/>
                <a:cs typeface="Avenir Next Ultra Light"/>
                <a:sym typeface="Avenir Next Ultra Light"/>
              </a:rPr>
              <a:t>Core skills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2086191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2" y="935204"/>
            <a:ext cx="24078876" cy="1076336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参考：https://www.northeastern.edu/graduate/blog/data-science-careers-shaping-our-future/"/>
          <p:cNvSpPr txBox="1"/>
          <p:nvPr/>
        </p:nvSpPr>
        <p:spPr>
          <a:xfrm>
            <a:off x="722543" y="11652249"/>
            <a:ext cx="2293891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633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参考：</a:t>
            </a:r>
            <a:r>
              <a:t>https://www.northeastern.edu/graduate/blog/data-science-careers-shaping-our-future/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7" y="898024"/>
            <a:ext cx="24027786" cy="10740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F8A37-0BEA-4AF2-7F82-B5059264849D}"/>
              </a:ext>
            </a:extLst>
          </p:cNvPr>
          <p:cNvSpPr txBox="1"/>
          <p:nvPr/>
        </p:nvSpPr>
        <p:spPr>
          <a:xfrm>
            <a:off x="1071921" y="1276045"/>
            <a:ext cx="22227659" cy="1282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7735" b="1" spc="-154" dirty="0">
                <a:solidFill>
                  <a:srgbClr val="000000"/>
                </a:solidFill>
                <a:latin typeface="+mj-lt"/>
                <a:sym typeface="Avenir Next Regular"/>
              </a:rPr>
              <a:t>Lecture 1: An overview of data science</a:t>
            </a:r>
            <a:endParaRPr lang="en-KR" sz="7735" b="1" spc="-154" dirty="0">
              <a:solidFill>
                <a:srgbClr val="000000"/>
              </a:solidFill>
              <a:latin typeface="+mj-lt"/>
              <a:sym typeface="Avenir Next Regular"/>
            </a:endParaRPr>
          </a:p>
        </p:txBody>
      </p:sp>
      <p:sp>
        <p:nvSpPr>
          <p:cNvPr id="23" name="Government…">
            <a:extLst>
              <a:ext uri="{FF2B5EF4-FFF2-40B4-BE49-F238E27FC236}">
                <a16:creationId xmlns:a16="http://schemas.microsoft.com/office/drawing/2014/main" id="{3EE6BAD5-AC54-5B9D-BC5B-793CBB776FA8}"/>
              </a:ext>
            </a:extLst>
          </p:cNvPr>
          <p:cNvSpPr txBox="1">
            <a:spLocks/>
          </p:cNvSpPr>
          <p:nvPr/>
        </p:nvSpPr>
        <p:spPr>
          <a:xfrm>
            <a:off x="1206500" y="3494314"/>
            <a:ext cx="17195800" cy="931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latin typeface="+mn-ea"/>
                <a:ea typeface="+mn-ea"/>
                <a:cs typeface="Avenir Next Ultra Light"/>
                <a:sym typeface="Avenir Next Ultra Light"/>
              </a:rPr>
              <a:t>What is data science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spc="-112" dirty="0">
                <a:solidFill>
                  <a:schemeClr val="bg2">
                    <a:lumMod val="10000"/>
                  </a:schemeClr>
                </a:solidFill>
                <a:latin typeface="+mn-lt"/>
                <a:ea typeface="Avenir Next Ultra Light"/>
                <a:cs typeface="Avenir Next Ultra Light"/>
                <a:sym typeface="Avenir Next Ultra Light"/>
              </a:rPr>
              <a:t>Why is data science important</a:t>
            </a:r>
          </a:p>
          <a:p>
            <a:pPr marL="914400" indent="-914400" defTabSz="2438338" hangingPunct="1">
              <a:lnSpc>
                <a:spcPct val="130000"/>
              </a:lnSpc>
              <a:spcBef>
                <a:spcPts val="200"/>
              </a:spcBef>
              <a:buSzPct val="123000"/>
              <a:buFont typeface="Arial" panose="020B0604020202020204" pitchFamily="34" charset="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sz="7200" b="0" spc="-112" dirty="0">
                <a:solidFill>
                  <a:srgbClr val="0070C0"/>
                </a:solidFill>
                <a:latin typeface="+mn-lt"/>
                <a:ea typeface="Avenir Next Ultra Light"/>
                <a:cs typeface="Avenir Next Ultra Light"/>
                <a:sym typeface="Avenir Next Ultra Light"/>
              </a:rPr>
              <a:t>Core skills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63710405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0070C0"/>
                </a:solidFill>
                <a:latin typeface="+mn-lt"/>
              </a:rPr>
              <a:t>Data preparation (effectiveness, high-quality)</a:t>
            </a:r>
          </a:p>
          <a:p>
            <a:pPr marL="609600" lvl="1" indent="0">
              <a:lnSpc>
                <a:spcPct val="110000"/>
              </a:lnSpc>
              <a:spcBef>
                <a:spcPts val="200"/>
              </a:spcBef>
              <a:buNone/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25718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data preparation&#10;&#10;Description automatically generated">
            <a:extLst>
              <a:ext uri="{FF2B5EF4-FFF2-40B4-BE49-F238E27FC236}">
                <a16:creationId xmlns:a16="http://schemas.microsoft.com/office/drawing/2014/main" id="{B84A5FC6-A4BF-73BD-5748-FC3549423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" y="2699950"/>
            <a:ext cx="23818453" cy="71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6801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eparation matters&#10;&#10;Description automatically generated">
            <a:extLst>
              <a:ext uri="{FF2B5EF4-FFF2-40B4-BE49-F238E27FC236}">
                <a16:creationId xmlns:a16="http://schemas.microsoft.com/office/drawing/2014/main" id="{CCF91C57-86E4-8AC6-24D3-A771F7CCA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88" y="828229"/>
            <a:ext cx="15591624" cy="120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462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0070C0"/>
                </a:solidFill>
                <a:latin typeface="+mn-lt"/>
              </a:rPr>
              <a:t>Big data processing (efficiency, scalability)</a:t>
            </a:r>
          </a:p>
        </p:txBody>
      </p:sp>
    </p:spTree>
    <p:extLst>
      <p:ext uri="{BB962C8B-B14F-4D97-AF65-F5344CB8AC3E}">
        <p14:creationId xmlns:p14="http://schemas.microsoft.com/office/powerpoint/2010/main" val="228617021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ackground with icons&#10;&#10;Description automatically generated with medium confidence">
            <a:extLst>
              <a:ext uri="{FF2B5EF4-FFF2-40B4-BE49-F238E27FC236}">
                <a16:creationId xmlns:a16="http://schemas.microsoft.com/office/drawing/2014/main" id="{F1EEEA5B-1DE9-C6A8-BE4F-B49CCBADF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98" y="1161192"/>
            <a:ext cx="21973404" cy="113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182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icons and symbols&#10;&#10;Description automatically generated">
            <a:extLst>
              <a:ext uri="{FF2B5EF4-FFF2-40B4-BE49-F238E27FC236}">
                <a16:creationId xmlns:a16="http://schemas.microsoft.com/office/drawing/2014/main" id="{207DBAB9-327B-19BC-6C70-C7E0AFD5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99" y="2075076"/>
            <a:ext cx="19895402" cy="100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4942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processing (efficiency, scalability)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0070C0"/>
                </a:solidFill>
                <a:latin typeface="+mn-lt"/>
              </a:rPr>
              <a:t>Statistics (patterns, anomaly)</a:t>
            </a:r>
          </a:p>
        </p:txBody>
      </p:sp>
    </p:spTree>
    <p:extLst>
      <p:ext uri="{BB962C8B-B14F-4D97-AF65-F5344CB8AC3E}">
        <p14:creationId xmlns:p14="http://schemas.microsoft.com/office/powerpoint/2010/main" val="24571363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56" name="6169617.png" descr="6169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991" y="4827174"/>
            <a:ext cx="4536101" cy="453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5411373.png" descr="54113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642" y="5041930"/>
            <a:ext cx="4248025" cy="424802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Data"/>
          <p:cNvSpPr txBox="1"/>
          <p:nvPr/>
        </p:nvSpPr>
        <p:spPr>
          <a:xfrm>
            <a:off x="11402004" y="4004128"/>
            <a:ext cx="172730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  <p:sp>
        <p:nvSpPr>
          <p:cNvPr id="259" name="Algorithm"/>
          <p:cNvSpPr txBox="1"/>
          <p:nvPr/>
        </p:nvSpPr>
        <p:spPr>
          <a:xfrm>
            <a:off x="18740627" y="3805810"/>
            <a:ext cx="361482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260" name="+"/>
          <p:cNvSpPr txBox="1"/>
          <p:nvPr/>
        </p:nvSpPr>
        <p:spPr>
          <a:xfrm>
            <a:off x="15619230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+</a:t>
            </a:r>
          </a:p>
        </p:txBody>
      </p:sp>
      <p:pic>
        <p:nvPicPr>
          <p:cNvPr id="261" name="4616895.png" descr="46168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08" y="5226779"/>
            <a:ext cx="4683411" cy="468341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="/>
          <p:cNvSpPr txBox="1"/>
          <p:nvPr/>
        </p:nvSpPr>
        <p:spPr>
          <a:xfrm>
            <a:off x="7577848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=</a:t>
            </a:r>
          </a:p>
        </p:txBody>
      </p:sp>
      <p:sp>
        <p:nvSpPr>
          <p:cNvPr id="263" name="Data…"/>
          <p:cNvSpPr/>
          <p:nvPr/>
        </p:nvSpPr>
        <p:spPr>
          <a:xfrm>
            <a:off x="2440595" y="5316643"/>
            <a:ext cx="2876550" cy="2251841"/>
          </a:xfrm>
          <a:prstGeom prst="ellipse">
            <a:avLst/>
          </a:prstGeom>
          <a:solidFill>
            <a:srgbClr val="F0C41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Data</a:t>
            </a:r>
          </a:p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Science</a:t>
            </a:r>
          </a:p>
        </p:txBody>
      </p:sp>
      <p:sp>
        <p:nvSpPr>
          <p:cNvPr id="264" name="What is data scienc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  <a:ea typeface="+mn-ea"/>
                <a:cs typeface="+mn-cs"/>
              </a:rPr>
              <a:t>What</a:t>
            </a:r>
            <a:r>
              <a:rPr dirty="0"/>
              <a:t> </a:t>
            </a:r>
            <a:r>
              <a:rPr dirty="0">
                <a:latin typeface="+mj-lt"/>
                <a:ea typeface="+mn-ea"/>
                <a:cs typeface="+mn-cs"/>
                <a:sym typeface="Helvetica Neue"/>
              </a:rPr>
              <a:t>is data science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ey techniques">
            <a:extLst>
              <a:ext uri="{FF2B5EF4-FFF2-40B4-BE49-F238E27FC236}">
                <a16:creationId xmlns:a16="http://schemas.microsoft.com/office/drawing/2014/main" id="{5F95F598-1956-9DA3-10D2-F0EDCA69A86A}"/>
              </a:ext>
            </a:extLst>
          </p:cNvPr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Understanding Statistics</a:t>
            </a:r>
            <a:endParaRPr dirty="0"/>
          </a:p>
        </p:txBody>
      </p:sp>
      <p:pic>
        <p:nvPicPr>
          <p:cNvPr id="16" name="Picture 15" descr="A diagram of statistical data&#10;&#10;Description automatically generated">
            <a:extLst>
              <a:ext uri="{FF2B5EF4-FFF2-40B4-BE49-F238E27FC236}">
                <a16:creationId xmlns:a16="http://schemas.microsoft.com/office/drawing/2014/main" id="{385372D3-4425-C701-2171-3A8A9A2D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7" y="2287544"/>
            <a:ext cx="17512305" cy="110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2766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processing (efficiency, scalability)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Statistics (patterns, anomaly)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0070C0"/>
                </a:solidFill>
                <a:latin typeface="+mn-lt"/>
              </a:rPr>
              <a:t>Machine learning and deep learning (powerful black-boxes)</a:t>
            </a:r>
          </a:p>
        </p:txBody>
      </p:sp>
    </p:spTree>
    <p:extLst>
      <p:ext uri="{BB962C8B-B14F-4D97-AF65-F5344CB8AC3E}">
        <p14:creationId xmlns:p14="http://schemas.microsoft.com/office/powerpoint/2010/main" val="170001638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3FA0D89F-51FF-46E8-7997-370F33549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94" y="889686"/>
            <a:ext cx="20207498" cy="126012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26D914-3950-5985-41BE-72278528E775}"/>
              </a:ext>
            </a:extLst>
          </p:cNvPr>
          <p:cNvSpPr/>
          <p:nvPr/>
        </p:nvSpPr>
        <p:spPr>
          <a:xfrm>
            <a:off x="17596022" y="889686"/>
            <a:ext cx="5560540" cy="215007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9E9D1E-8388-1BCF-1001-F1480C2516D9}"/>
              </a:ext>
            </a:extLst>
          </p:cNvPr>
          <p:cNvSpPr/>
          <p:nvPr/>
        </p:nvSpPr>
        <p:spPr>
          <a:xfrm>
            <a:off x="893806" y="11100486"/>
            <a:ext cx="5560540" cy="215007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4594517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517" name="Machine Learning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Machine Learning</a:t>
            </a:r>
          </a:p>
        </p:txBody>
      </p:sp>
      <p:sp>
        <p:nvSpPr>
          <p:cNvPr id="518" name="Scikit-learn…"/>
          <p:cNvSpPr txBox="1">
            <a:spLocks noGrp="1"/>
          </p:cNvSpPr>
          <p:nvPr>
            <p:ph type="subTitle" idx="1"/>
          </p:nvPr>
        </p:nvSpPr>
        <p:spPr>
          <a:xfrm>
            <a:off x="1206500" y="3494314"/>
            <a:ext cx="21971000" cy="7594636"/>
          </a:xfrm>
          <a:prstGeom prst="rect">
            <a:avLst/>
          </a:prstGeom>
        </p:spPr>
        <p:txBody>
          <a:bodyPr/>
          <a:lstStyle/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6600" b="0" spc="-13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Scikit-learn</a:t>
            </a:r>
          </a:p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6600" b="0" spc="-13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 err="1">
                <a:latin typeface="+mn-lt"/>
              </a:rPr>
              <a:t>Pytorch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Tensorflow</a:t>
            </a:r>
            <a:endParaRPr dirty="0">
              <a:latin typeface="+mn-lt"/>
            </a:endParaRPr>
          </a:p>
          <a:p>
            <a:pPr marL="762000" indent="-762000" defTabSz="2438338">
              <a:spcBef>
                <a:spcPts val="200"/>
              </a:spcBef>
              <a:buSzPct val="123000"/>
              <a:buChar char="•"/>
              <a:defRPr sz="6600" b="0" spc="-13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Hugging Face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12519818" y="-1037737"/>
            <a:ext cx="11276166" cy="14196868"/>
            <a:chOff x="0" y="0"/>
            <a:chExt cx="11276165" cy="14196867"/>
          </a:xfrm>
        </p:grpSpPr>
        <p:pic>
          <p:nvPicPr>
            <p:cNvPr id="519" name="demo-huggingface_optimized-370x200.png" descr="demo-huggingface_optimized-370x20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582" y="0"/>
              <a:ext cx="4699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截屏2023-08-23 13.42.15.png" descr="截屏2023-08-23 13.42.1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61868"/>
              <a:ext cx="11276166" cy="117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2" name="截屏2023-08-23 15.26.42.png" descr="截屏2023-08-23 15.26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00" y="8055173"/>
            <a:ext cx="8991883" cy="342154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1" animBg="1" advAuto="0"/>
      <p:bldP spid="522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64</a:t>
            </a:fld>
            <a:endParaRPr/>
          </a:p>
        </p:txBody>
      </p:sp>
      <p:sp>
        <p:nvSpPr>
          <p:cNvPr id="525" name="AutoML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AutoML</a:t>
            </a:r>
          </a:p>
        </p:txBody>
      </p:sp>
      <p:pic>
        <p:nvPicPr>
          <p:cNvPr id="526" name="AutoML_pipeline.png" descr="AutoML_pip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69" y="2847124"/>
            <a:ext cx="16020352" cy="802175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Trend 3: Tools for data analysis are being democratized"/>
          <p:cNvSpPr txBox="1"/>
          <p:nvPr/>
        </p:nvSpPr>
        <p:spPr>
          <a:xfrm>
            <a:off x="1955678" y="11611437"/>
            <a:ext cx="20472644" cy="1092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57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Trend 3: Tools for data analysis are being democratized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processing (efficiency, scalability)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Statistics (patterns, anomaly)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Machine learning and deep learning (powerful black-boxes)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rgbClr val="0070C0"/>
                </a:solidFill>
                <a:latin typeface="+mn-lt"/>
              </a:rPr>
              <a:t>Data exploration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and visualization</a:t>
            </a:r>
            <a:r>
              <a:rPr dirty="0">
                <a:solidFill>
                  <a:srgbClr val="0070C0"/>
                </a:solidFill>
                <a:latin typeface="+mn-lt"/>
              </a:rPr>
              <a:t> (understanding)</a:t>
            </a:r>
          </a:p>
        </p:txBody>
      </p:sp>
    </p:spTree>
    <p:extLst>
      <p:ext uri="{BB962C8B-B14F-4D97-AF65-F5344CB8AC3E}">
        <p14:creationId xmlns:p14="http://schemas.microsoft.com/office/powerpoint/2010/main" val="130227734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4">
            <a:extLst>
              <a:ext uri="{FF2B5EF4-FFF2-40B4-BE49-F238E27FC236}">
                <a16:creationId xmlns:a16="http://schemas.microsoft.com/office/drawing/2014/main" id="{FF78CD8F-F5C5-77A7-A330-AA6041CCF45E}"/>
              </a:ext>
            </a:extLst>
          </p:cNvPr>
          <p:cNvSpPr/>
          <p:nvPr/>
        </p:nvSpPr>
        <p:spPr>
          <a:xfrm>
            <a:off x="1709017" y="4000402"/>
            <a:ext cx="6125167" cy="4921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Visual representations such as bar graphs, pie charts, and line graphs for conveying data trends and patterns.</a:t>
            </a:r>
            <a:endParaRPr lang="en-US" sz="40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A80E2B5C-5630-57B2-334B-EE380317B436}"/>
              </a:ext>
            </a:extLst>
          </p:cNvPr>
          <p:cNvSpPr/>
          <p:nvPr/>
        </p:nvSpPr>
        <p:spPr>
          <a:xfrm>
            <a:off x="9292681" y="4000402"/>
            <a:ext cx="6298163" cy="49211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Dynamic visualizations that allow users to explore and analyze data through interactive controls and elements.</a:t>
            </a:r>
            <a:endParaRPr lang="en-US" sz="4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7A5CBDE-2FE3-5C92-A7A7-8B97B9E908B8}"/>
              </a:ext>
            </a:extLst>
          </p:cNvPr>
          <p:cNvSpPr/>
          <p:nvPr/>
        </p:nvSpPr>
        <p:spPr>
          <a:xfrm>
            <a:off x="16728067" y="4000402"/>
            <a:ext cx="6485022" cy="2827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Utilizing maps to visualize and analyze data associated with specific geographic locations and spatial distributions.</a:t>
            </a:r>
            <a:endParaRPr lang="en-US" sz="4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0EB28A-B2F9-760C-D057-D135759F3A5B}"/>
              </a:ext>
            </a:extLst>
          </p:cNvPr>
          <p:cNvSpPr/>
          <p:nvPr/>
        </p:nvSpPr>
        <p:spPr>
          <a:xfrm>
            <a:off x="1670438" y="2689045"/>
            <a:ext cx="6485022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Graphs and Charts</a:t>
            </a:r>
            <a:endParaRPr lang="en-KR" sz="4000" dirty="0">
              <a:solidFill>
                <a:srgbClr val="FFFFFF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10EEFA-435C-F6C7-56E9-C142188481B2}"/>
              </a:ext>
            </a:extLst>
          </p:cNvPr>
          <p:cNvSpPr/>
          <p:nvPr/>
        </p:nvSpPr>
        <p:spPr>
          <a:xfrm>
            <a:off x="9292682" y="2689043"/>
            <a:ext cx="6298163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Interactive Dashboards</a:t>
            </a:r>
            <a:endParaRPr lang="en-KR" sz="4000" dirty="0">
              <a:solidFill>
                <a:srgbClr val="FFFFFF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5EB8F9-7095-3745-7705-BD5F0CE95FFB}"/>
              </a:ext>
            </a:extLst>
          </p:cNvPr>
          <p:cNvSpPr/>
          <p:nvPr/>
        </p:nvSpPr>
        <p:spPr>
          <a:xfrm>
            <a:off x="16728067" y="2689044"/>
            <a:ext cx="6298164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Geospatial Mapping</a:t>
            </a:r>
            <a:endParaRPr lang="en-KR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6261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visualization&#10;&#10;Description automatically generated">
            <a:extLst>
              <a:ext uri="{FF2B5EF4-FFF2-40B4-BE49-F238E27FC236}">
                <a16:creationId xmlns:a16="http://schemas.microsoft.com/office/drawing/2014/main" id="{4A74DB5A-3F05-776C-69E2-A2D0019F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80" y="261678"/>
            <a:ext cx="18830840" cy="131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197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processing (efficiency, scalability)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Statistics (patterns, anomaly)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Machine learning and deep learning (powerful black-boxes)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exploration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and visualization</a:t>
            </a: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(understanding)</a:t>
            </a:r>
            <a:endParaRPr lang="en-US" dirty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KR" dirty="0">
                <a:solidFill>
                  <a:srgbClr val="0070C0"/>
                </a:solidFill>
                <a:latin typeface="+mn-lt"/>
              </a:rPr>
              <a:t>Ethical consideration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93874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B589BFF-5628-78EF-5407-A6F4AB5B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91"/>
            <a:ext cx="6301946" cy="14179379"/>
          </a:xfrm>
          <a:prstGeom prst="rect">
            <a:avLst/>
          </a:prstGeom>
        </p:spPr>
      </p:pic>
      <p:sp>
        <p:nvSpPr>
          <p:cNvPr id="5" name="Text 6">
            <a:extLst>
              <a:ext uri="{FF2B5EF4-FFF2-40B4-BE49-F238E27FC236}">
                <a16:creationId xmlns:a16="http://schemas.microsoft.com/office/drawing/2014/main" id="{E182B63C-0EC3-4F01-359D-CB20FABA4814}"/>
              </a:ext>
            </a:extLst>
          </p:cNvPr>
          <p:cNvSpPr/>
          <p:nvPr/>
        </p:nvSpPr>
        <p:spPr>
          <a:xfrm>
            <a:off x="7661881" y="2487153"/>
            <a:ext cx="145802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Ensuring data protection and respecting the privacy of individuals and organizations in data handling and analysis.</a:t>
            </a:r>
            <a:endParaRPr lang="en-US" sz="400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40D2870F-E74B-EECF-24D2-724A2723843A}"/>
              </a:ext>
            </a:extLst>
          </p:cNvPr>
          <p:cNvSpPr/>
          <p:nvPr/>
        </p:nvSpPr>
        <p:spPr>
          <a:xfrm>
            <a:off x="7866591" y="6552478"/>
            <a:ext cx="1309046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Transparent communication and documentation of data sources and methodologies used in analysis and decision-making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061D191D-9E8D-0893-FF49-F235E9785856}"/>
              </a:ext>
            </a:extLst>
          </p:cNvPr>
          <p:cNvSpPr/>
          <p:nvPr/>
        </p:nvSpPr>
        <p:spPr>
          <a:xfrm>
            <a:off x="7866591" y="11083680"/>
            <a:ext cx="13090468" cy="2039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Addressing biases and ensuring fair and equitable treatment of all groups represented in the data.</a:t>
            </a:r>
            <a:endParaRPr lang="en-US" sz="4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5AA4C9-05DF-A370-5F46-D4DAF1958098}"/>
              </a:ext>
            </a:extLst>
          </p:cNvPr>
          <p:cNvSpPr/>
          <p:nvPr/>
        </p:nvSpPr>
        <p:spPr>
          <a:xfrm>
            <a:off x="7866591" y="1081756"/>
            <a:ext cx="3820000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Data Privacy</a:t>
            </a:r>
            <a:endParaRPr lang="en-KR" sz="4000" dirty="0">
              <a:solidFill>
                <a:srgbClr val="FFFFFF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AF77D-C08E-5F40-284F-15ADF4894902}"/>
              </a:ext>
            </a:extLst>
          </p:cNvPr>
          <p:cNvSpPr/>
          <p:nvPr/>
        </p:nvSpPr>
        <p:spPr>
          <a:xfrm>
            <a:off x="7866591" y="5047347"/>
            <a:ext cx="3820000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Transparency</a:t>
            </a:r>
            <a:endParaRPr lang="en-KR" sz="4000" dirty="0">
              <a:solidFill>
                <a:srgbClr val="FFFFFF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B572FE-43B0-3AAE-6F4B-38B3E67C15A8}"/>
              </a:ext>
            </a:extLst>
          </p:cNvPr>
          <p:cNvSpPr/>
          <p:nvPr/>
        </p:nvSpPr>
        <p:spPr>
          <a:xfrm>
            <a:off x="7866591" y="9459858"/>
            <a:ext cx="3820000" cy="1157945"/>
          </a:xfrm>
          <a:prstGeom prst="roundRect">
            <a:avLst/>
          </a:prstGeom>
          <a:solidFill>
            <a:srgbClr val="C83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ea"/>
              </a:rPr>
              <a:t>Fairness</a:t>
            </a:r>
            <a:endParaRPr lang="en-KR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984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67" name="Data is used everywher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  <a:ea typeface="+mn-ea"/>
                <a:cs typeface="+mn-cs"/>
              </a:rPr>
              <a:t>Data is used everywhere</a:t>
            </a:r>
          </a:p>
        </p:txBody>
      </p:sp>
      <p:sp>
        <p:nvSpPr>
          <p:cNvPr id="268" name="Government…"/>
          <p:cNvSpPr txBox="1">
            <a:spLocks noGrp="1"/>
          </p:cNvSpPr>
          <p:nvPr>
            <p:ph type="subTitle" sz="half" idx="1"/>
          </p:nvPr>
        </p:nvSpPr>
        <p:spPr>
          <a:xfrm>
            <a:off x="1206500" y="3494314"/>
            <a:ext cx="8846264" cy="9310103"/>
          </a:xfrm>
          <a:prstGeom prst="rect">
            <a:avLst/>
          </a:prstGeom>
        </p:spPr>
        <p:txBody>
          <a:bodyPr/>
          <a:lstStyle/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Government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Finance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Medicine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Social science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Engineering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Sports</a:t>
            </a:r>
          </a:p>
          <a:p>
            <a:pPr marL="762000" indent="-762000" defTabSz="2438338">
              <a:lnSpc>
                <a:spcPct val="130000"/>
              </a:lnSpc>
              <a:spcBef>
                <a:spcPts val="200"/>
              </a:spcBef>
              <a:buSzPct val="123000"/>
              <a:buChar char="•"/>
              <a:defRPr sz="5600" b="0" spc="-112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… …</a:t>
            </a:r>
          </a:p>
        </p:txBody>
      </p:sp>
      <p:pic>
        <p:nvPicPr>
          <p:cNvPr id="269" name="5411373.png" descr="54113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501" y="4692624"/>
            <a:ext cx="6347332" cy="634733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Data"/>
          <p:cNvSpPr txBox="1"/>
          <p:nvPr/>
        </p:nvSpPr>
        <p:spPr>
          <a:xfrm>
            <a:off x="14866069" y="3432967"/>
            <a:ext cx="247619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Key technique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dirty="0"/>
              <a:t>Core</a:t>
            </a:r>
            <a:r>
              <a:rPr dirty="0"/>
              <a:t> </a:t>
            </a:r>
            <a:r>
              <a:rPr lang="en-US" dirty="0"/>
              <a:t>skills</a:t>
            </a:r>
            <a:endParaRPr dirty="0"/>
          </a:p>
        </p:txBody>
      </p:sp>
      <p:sp>
        <p:nvSpPr>
          <p:cNvPr id="466" name="Data preparation (effectiveness, high-quality)…"/>
          <p:cNvSpPr txBox="1">
            <a:spLocks noGrp="1"/>
          </p:cNvSpPr>
          <p:nvPr>
            <p:ph type="body" idx="4294967295"/>
          </p:nvPr>
        </p:nvSpPr>
        <p:spPr>
          <a:xfrm>
            <a:off x="1180696" y="3339494"/>
            <a:ext cx="21971001" cy="9695236"/>
          </a:xfrm>
          <a:prstGeom prst="rect">
            <a:avLst/>
          </a:prstGeom>
        </p:spPr>
        <p:txBody>
          <a:bodyPr/>
          <a:lstStyle/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preparation (effectiveness, high-quality)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Big data processing (efficiency, scalability)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Statistics (patterns, anomaly)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+mn-lt"/>
              </a:rPr>
              <a:t>Machine learning and deep learning (powerful black-boxes)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Data exploration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and visualization</a:t>
            </a:r>
            <a:r>
              <a:rPr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(understanding)</a:t>
            </a:r>
            <a:endParaRPr lang="en-US" dirty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KR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Ethical consideration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en-KR" dirty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Highly practical: putting all pieces together for real-world problems</a:t>
            </a:r>
          </a:p>
          <a:p>
            <a:pPr marL="1371600" lvl="1" indent="-762000">
              <a:lnSpc>
                <a:spcPct val="110000"/>
              </a:lnSpc>
              <a:spcBef>
                <a:spcPts val="200"/>
              </a:spcBef>
              <a:defRPr sz="5700" spc="-114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4071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14081183" y="5032793"/>
            <a:ext cx="8848330" cy="8605566"/>
            <a:chOff x="0" y="0"/>
            <a:chExt cx="8848328" cy="8605565"/>
          </a:xfrm>
        </p:grpSpPr>
        <p:pic>
          <p:nvPicPr>
            <p:cNvPr id="274" name="history.png" descr="history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848207" cy="770386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5" name="Caption"/>
            <p:cNvSpPr/>
            <p:nvPr/>
          </p:nvSpPr>
          <p:spPr>
            <a:xfrm>
              <a:off x="0" y="7805465"/>
              <a:ext cx="8848329" cy="800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 b="1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t>Finance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970039" y="3029784"/>
            <a:ext cx="10599736" cy="5440004"/>
            <a:chOff x="0" y="0"/>
            <a:chExt cx="10599734" cy="5440003"/>
          </a:xfrm>
        </p:grpSpPr>
        <p:pic>
          <p:nvPicPr>
            <p:cNvPr id="277" name="Screenshot 2023-08-10 at 5.20.25.png" descr="Screenshot 2023-08-10 at 5.20.2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599735" cy="453830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8" name="Caption"/>
            <p:cNvSpPr/>
            <p:nvPr/>
          </p:nvSpPr>
          <p:spPr>
            <a:xfrm>
              <a:off x="0" y="4639903"/>
              <a:ext cx="10599735" cy="800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 b="1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t>Government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793409" y="9082419"/>
            <a:ext cx="11488389" cy="4423799"/>
            <a:chOff x="0" y="0"/>
            <a:chExt cx="11488387" cy="4423797"/>
          </a:xfrm>
        </p:grpSpPr>
        <p:pic>
          <p:nvPicPr>
            <p:cNvPr id="280" name="3-s2.0-B9780123743800500142-f14-06-9780123743800.jpg" descr="3-s2.0-B9780123743800500142-f14-06-9780123743800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488388" cy="352209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1" name="Caption"/>
            <p:cNvSpPr/>
            <p:nvPr/>
          </p:nvSpPr>
          <p:spPr>
            <a:xfrm>
              <a:off x="0" y="3623697"/>
              <a:ext cx="11488388" cy="800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 b="1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t>DNA Sequence Data</a:t>
              </a:r>
            </a:p>
          </p:txBody>
        </p:sp>
      </p:grpSp>
      <p:sp>
        <p:nvSpPr>
          <p:cNvPr id="283" name="Data has different formats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>
                <a:latin typeface="+mj-lt"/>
                <a:ea typeface="+mn-ea"/>
                <a:cs typeface="+mn-cs"/>
              </a:rPr>
              <a:t>Data has </a:t>
            </a:r>
            <a:r>
              <a:rPr lang="en-US" dirty="0">
                <a:latin typeface="+mj-lt"/>
                <a:ea typeface="+mn-ea"/>
                <a:cs typeface="+mn-cs"/>
              </a:rPr>
              <a:t>many </a:t>
            </a:r>
            <a:r>
              <a:rPr dirty="0">
                <a:latin typeface="+mj-lt"/>
                <a:ea typeface="+mn-ea"/>
                <a:cs typeface="+mn-cs"/>
              </a:rPr>
              <a:t>different formats</a:t>
            </a:r>
          </a:p>
        </p:txBody>
      </p:sp>
      <p:pic>
        <p:nvPicPr>
          <p:cNvPr id="284" name="Group" descr="Grou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214" y="-35807"/>
            <a:ext cx="4135831" cy="4135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87" name="6169617.png" descr="6169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991" y="4827174"/>
            <a:ext cx="4536101" cy="453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5411373.png" descr="54113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642" y="5041930"/>
            <a:ext cx="4248025" cy="4248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Data"/>
          <p:cNvSpPr txBox="1"/>
          <p:nvPr/>
        </p:nvSpPr>
        <p:spPr>
          <a:xfrm>
            <a:off x="11402004" y="4004128"/>
            <a:ext cx="172730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Data</a:t>
            </a:r>
          </a:p>
        </p:txBody>
      </p:sp>
      <p:sp>
        <p:nvSpPr>
          <p:cNvPr id="290" name="Algorithm"/>
          <p:cNvSpPr txBox="1"/>
          <p:nvPr/>
        </p:nvSpPr>
        <p:spPr>
          <a:xfrm>
            <a:off x="18740627" y="3805810"/>
            <a:ext cx="361482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291" name="+"/>
          <p:cNvSpPr txBox="1"/>
          <p:nvPr/>
        </p:nvSpPr>
        <p:spPr>
          <a:xfrm>
            <a:off x="15619230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+</a:t>
            </a:r>
          </a:p>
        </p:txBody>
      </p:sp>
      <p:pic>
        <p:nvPicPr>
          <p:cNvPr id="292" name="4616895.png" descr="46168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08" y="5226779"/>
            <a:ext cx="4683411" cy="468341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="/>
          <p:cNvSpPr txBox="1"/>
          <p:nvPr/>
        </p:nvSpPr>
        <p:spPr>
          <a:xfrm>
            <a:off x="7577848" y="5213542"/>
            <a:ext cx="180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 b="1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=</a:t>
            </a:r>
          </a:p>
        </p:txBody>
      </p:sp>
      <p:sp>
        <p:nvSpPr>
          <p:cNvPr id="294" name="Data…"/>
          <p:cNvSpPr/>
          <p:nvPr/>
        </p:nvSpPr>
        <p:spPr>
          <a:xfrm>
            <a:off x="2736235" y="5597172"/>
            <a:ext cx="2346758" cy="2251841"/>
          </a:xfrm>
          <a:prstGeom prst="ellipse">
            <a:avLst/>
          </a:prstGeom>
          <a:solidFill>
            <a:srgbClr val="F0C41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Data</a:t>
            </a:r>
          </a:p>
          <a:p>
            <a:pPr defTabSz="825500"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Science</a:t>
            </a:r>
          </a:p>
        </p:txBody>
      </p:sp>
      <p:sp>
        <p:nvSpPr>
          <p:cNvPr id="295" name="What is data science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218888">
              <a:lnSpc>
                <a:spcPct val="80000"/>
              </a:lnSpc>
              <a:defRPr sz="7735" b="1" spc="-15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What is data science</a:t>
            </a: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7B39DADF-ABC2-1D17-11F3-35E14A245023}"/>
              </a:ext>
            </a:extLst>
          </p:cNvPr>
          <p:cNvSpPr/>
          <p:nvPr/>
        </p:nvSpPr>
        <p:spPr>
          <a:xfrm>
            <a:off x="19954915" y="10384639"/>
            <a:ext cx="1186249" cy="1762210"/>
          </a:xfrm>
          <a:prstGeom prst="up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1707</Words>
  <Application>Microsoft Macintosh PowerPoint</Application>
  <PresentationFormat>自定义</PresentationFormat>
  <Paragraphs>321</Paragraphs>
  <Slides>70</Slides>
  <Notes>5</Notes>
  <HiddenSlides>4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等线</vt:lpstr>
      <vt:lpstr>Microsoft YaHei UI</vt:lpstr>
      <vt:lpstr>Times Roman</vt:lpstr>
      <vt:lpstr>Arial</vt:lpstr>
      <vt:lpstr>Avenir Next Regular</vt:lpstr>
      <vt:lpstr>Gill Sans</vt:lpstr>
      <vt:lpstr>Helvetica</vt:lpstr>
      <vt:lpstr>Helvetica Neue</vt:lpstr>
      <vt:lpstr>Helvetica Neue Medium</vt:lpstr>
      <vt:lpstr>Roboto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science is fundamentally interdisciplinary</vt:lpstr>
      <vt:lpstr>Data scientists are not just programmers</vt:lpstr>
      <vt:lpstr>Computer Science vs. Machine Learning vs. Data Science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什么是数据科学与分析？</vt:lpstr>
      <vt:lpstr>Data science + Epidemiology (流行病学)</vt:lpstr>
      <vt:lpstr>Hypothesis (water) -&gt; Data -&gt; Observation</vt:lpstr>
      <vt:lpstr>More data -&gt; Visualization -&gt; Insight</vt:lpstr>
      <vt:lpstr>More data -&gt; Visualization -&gt; Insight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汤南 Nan TANG</cp:lastModifiedBy>
  <cp:revision>82</cp:revision>
  <dcterms:modified xsi:type="dcterms:W3CDTF">2025-02-10T03:04:57Z</dcterms:modified>
</cp:coreProperties>
</file>